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2"/>
  </p:notesMasterIdLst>
  <p:handoutMasterIdLst>
    <p:handoutMasterId r:id="rId23"/>
  </p:handoutMasterIdLst>
  <p:sldIdLst>
    <p:sldId id="277" r:id="rId2"/>
    <p:sldId id="278" r:id="rId3"/>
    <p:sldId id="268" r:id="rId4"/>
    <p:sldId id="269" r:id="rId5"/>
    <p:sldId id="270" r:id="rId6"/>
    <p:sldId id="279" r:id="rId7"/>
    <p:sldId id="280" r:id="rId8"/>
    <p:sldId id="281" r:id="rId9"/>
    <p:sldId id="282" r:id="rId10"/>
    <p:sldId id="286" r:id="rId11"/>
    <p:sldId id="287" r:id="rId12"/>
    <p:sldId id="288" r:id="rId13"/>
    <p:sldId id="289" r:id="rId14"/>
    <p:sldId id="290" r:id="rId15"/>
    <p:sldId id="291" r:id="rId16"/>
    <p:sldId id="295" r:id="rId17"/>
    <p:sldId id="292" r:id="rId18"/>
    <p:sldId id="293" r:id="rId19"/>
    <p:sldId id="294" r:id="rId20"/>
    <p:sldId id="276"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78"/>
            <p14:sldId id="268"/>
            <p14:sldId id="269"/>
            <p14:sldId id="270"/>
            <p14:sldId id="279"/>
            <p14:sldId id="280"/>
            <p14:sldId id="281"/>
            <p14:sldId id="282"/>
            <p14:sldId id="286"/>
            <p14:sldId id="287"/>
            <p14:sldId id="288"/>
            <p14:sldId id="289"/>
            <p14:sldId id="290"/>
            <p14:sldId id="291"/>
            <p14:sldId id="295"/>
            <p14:sldId id="292"/>
            <p14:sldId id="293"/>
            <p14:sldId id="294"/>
          </p14:sldIdLst>
        </p14:section>
        <p14:section name="Untitled Section" id="{35542D88-5274-4946-AED5-A136C690C6D3}">
          <p14:sldIdLst>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96400" autoAdjust="0"/>
  </p:normalViewPr>
  <p:slideViewPr>
    <p:cSldViewPr snapToGrid="0">
      <p:cViewPr varScale="1">
        <p:scale>
          <a:sx n="64" d="100"/>
          <a:sy n="64" d="100"/>
        </p:scale>
        <p:origin x="1470"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2022-12-05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2022-12-05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The above plot shows that the data in the target variable is relatively evenly distributed between the Neutral/Dissatisfied and the Satisfied passengers (57% and 43% respectively). It can be interpreted as a balanced data because there is no significant difference. For this reason, the dataset will not need any special treatment/resampling.</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409579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3880159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This project compared six machine learning algorithms, as Random Forest demonstrate the highest accuracy as 96% and highest F1 score as 95.37%, to predict airline customer satisfaction. Extreme Gradient Boosting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XGBoost</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follows it with accuracy 95.49% and F1 score 94.83%.</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1997259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The graph shows the ROC curve result which illustrates Random Forest and Extreme Gradient Boosting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XGBoost</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as the fittest classifiers with a AUC score = 0.99. Both algorithms are the fittest classifier for predicting airline customer satisfaction.</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17</a:t>
            </a:fld>
            <a:endParaRPr lang="en-CA"/>
          </a:p>
        </p:txBody>
      </p:sp>
    </p:spTree>
    <p:extLst>
      <p:ext uri="{BB962C8B-B14F-4D97-AF65-F5344CB8AC3E}">
        <p14:creationId xmlns:p14="http://schemas.microsoft.com/office/powerpoint/2010/main" val="1923432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18</a:t>
            </a:fld>
            <a:endParaRPr lang="en-CA"/>
          </a:p>
        </p:txBody>
      </p:sp>
    </p:spTree>
    <p:extLst>
      <p:ext uri="{BB962C8B-B14F-4D97-AF65-F5344CB8AC3E}">
        <p14:creationId xmlns:p14="http://schemas.microsoft.com/office/powerpoint/2010/main" val="396997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19</a:t>
            </a:fld>
            <a:endParaRPr lang="en-CA"/>
          </a:p>
        </p:txBody>
      </p:sp>
    </p:spTree>
    <p:extLst>
      <p:ext uri="{BB962C8B-B14F-4D97-AF65-F5344CB8AC3E}">
        <p14:creationId xmlns:p14="http://schemas.microsoft.com/office/powerpoint/2010/main" val="2588675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200000"/>
              </a:lnSpc>
              <a:buFont typeface="Symbol" panose="05050102010706020507" pitchFamily="18" charset="2"/>
              <a:buChar char=""/>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is no significant difference in the Gender distribution: males (49%) and females (51%).</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buFont typeface="Symbol" panose="05050102010706020507" pitchFamily="18" charset="2"/>
              <a:buChar char=""/>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difference between First-time Customers and Loyal Customers is significant, with a great number of Loyal Customers (82%).</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type of travel that is predominant is the Business customers (69%), and the airline might focus more on this group.</a:t>
            </a: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plot shows that the Economy class is the predominant after combining the Eco and Eco Plus classes, but the difference is small. Although, the Business Type of Travel was higher, there were lower customers in Business Class (48%).</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507655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200000"/>
              </a:lnSpc>
              <a:buFont typeface="Symbol" panose="05050102010706020507" pitchFamily="18" charset="2"/>
              <a:buChar cha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Age distribution seems to be slightly right-skewed.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buFont typeface="Symbol" panose="05050102010706020507" pitchFamily="18" charset="2"/>
              <a:buChar cha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This right-skewed histogram of Flight Distance shows that most flights possibly are domestics with a flight distance under 1000 miles.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200000"/>
              </a:lnSpc>
              <a:spcAft>
                <a:spcPts val="800"/>
              </a:spcAft>
              <a:buFont typeface="Symbol" panose="05050102010706020507" pitchFamily="18" charset="2"/>
              <a:buChar cha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histogram of Departure and Arrival Delay in minutes shows the possible presence of outliers which will be assessed in the following steps.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1748519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200000"/>
              </a:lnSpc>
              <a:spcAft>
                <a:spcPts val="1000"/>
              </a:spcAft>
            </a:pPr>
            <a:r>
              <a:rPr lang="en-C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above boxplots and the descriptive statistics table shows that there are large values for the Departure Delay in Minutes and Arrival Delay in Minutes: 1592 and 1584 respectively.</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Those extreme few values are not errors, and they seem to be a natural part for the dataset. For this reason, the outliers will not be removed from the dataset.</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1727870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nSpc>
                <a:spcPct val="200000"/>
              </a:lnSpc>
            </a:pPr>
            <a:endParaRPr lang="en-CA"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a:lnSpc>
                <a:spcPct val="200000"/>
              </a:lnSpc>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Customer Type:</a:t>
            </a:r>
          </a:p>
          <a:p>
            <a:pPr marL="228600">
              <a:lnSpc>
                <a:spcPct val="200000"/>
              </a:lnSpc>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This plot shows that among the Loyal customers, there is a similar ratio between neutral/dissatisfied (43%) and satisfied (39%) airline customers.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On the other hand, for First-time customers, there is a lower ratio of satisfaction level. This could be for the higher expectation that normally first-time customers have.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spcAft>
                <a:spcPts val="800"/>
              </a:spcAft>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Overall, Loyal customers (39%) has a higher satisfaction level than the First-time customers (4%).</a:t>
            </a:r>
          </a:p>
          <a:p>
            <a:pPr marL="228600">
              <a:lnSpc>
                <a:spcPct val="200000"/>
              </a:lnSpc>
              <a:spcAft>
                <a:spcPts val="800"/>
              </a:spcAft>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Class:</a:t>
            </a:r>
          </a:p>
          <a:p>
            <a:pPr marL="228600" marR="0" lvl="0" indent="0" algn="l" defTabSz="914400" rtl="0" eaLnBrk="1" fontAlgn="auto" latinLnBrk="0" hangingPunct="1">
              <a:lnSpc>
                <a:spcPct val="200000"/>
              </a:lnSpc>
              <a:spcBef>
                <a:spcPts val="0"/>
              </a:spcBef>
              <a:spcAft>
                <a:spcPts val="800"/>
              </a:spcAft>
              <a:buClrTx/>
              <a:buSzTx/>
              <a:buFontTx/>
              <a:buNone/>
              <a:tabLst/>
              <a:defRP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This plot shows the predominance of customers satisfied in the Business class (33%) comparing with the large number of neutral/dissatisfied customers in the Economy class (42%).</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218220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nSpc>
                <a:spcPct val="200000"/>
              </a:lnSpc>
            </a:pPr>
            <a:endParaRPr lang="en-CA" sz="18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CA" dirty="0"/>
              <a: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This density plot shows that in the age range between 40 and 60, the number of satisfied customers is higher than the neutral/dissatisfied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dirty="0">
                <a:effectLst/>
                <a:latin typeface="Times New Roman" panose="02020603050405020304" pitchFamily="18" charset="0"/>
                <a:ea typeface="Times New Roman" panose="02020603050405020304" pitchFamily="18" charset="0"/>
              </a:rPr>
              <a:t>Flight Distance: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This plot shows that the level of customer dissatisfaction is high in customers that travelled approximately less than 1100 miles (approx. mean). On the other hand, there is a significant level of customer satisfaction in long distance flight (more than approx. 1100 miles).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b="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1311081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200000"/>
              </a:lnSpc>
              <a:spcBef>
                <a:spcPts val="0"/>
              </a:spcBef>
              <a:spcAft>
                <a:spcPts val="0"/>
              </a:spcAft>
              <a:buClrTx/>
              <a:buSzTx/>
              <a:buFontTx/>
              <a:buNone/>
              <a:tabLst/>
              <a:defRP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Loyal Customers, who travel in Business Class, are likely more satisfied than the First-time customers who go in Business Class.</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28600" marR="0" lvl="0" indent="0" algn="l" defTabSz="914400" rtl="0" eaLnBrk="1" fontAlgn="auto" latinLnBrk="0" hangingPunct="1">
              <a:lnSpc>
                <a:spcPct val="200000"/>
              </a:lnSpc>
              <a:spcBef>
                <a:spcPts val="0"/>
              </a:spcBef>
              <a:spcAft>
                <a:spcPts val="0"/>
              </a:spcAft>
              <a:buClrTx/>
              <a:buSzTx/>
              <a:buFontTx/>
              <a:buNone/>
              <a:tabLst/>
              <a:defRPr/>
            </a:pPr>
            <a:endParaRPr lang="en-CA"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228600" marR="0" lvl="0" indent="0" algn="l" defTabSz="914400" rtl="0" eaLnBrk="1" fontAlgn="auto" latinLnBrk="0" hangingPunct="1">
              <a:lnSpc>
                <a:spcPct val="200000"/>
              </a:lnSpc>
              <a:spcBef>
                <a:spcPts val="0"/>
              </a:spcBef>
              <a:spcAft>
                <a:spcPts val="0"/>
              </a:spcAft>
              <a:buClrTx/>
              <a:buSzTx/>
              <a:buFontTx/>
              <a:buNone/>
              <a:tabLst/>
              <a:defRPr/>
            </a:pPr>
            <a:r>
              <a:rPr lang="en-CA"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Customers with Business Type of Travel, and who travel in Business Class, are likely more satisfied than the customers with Personal Type of Travel who go in Business Class.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pPr>
            <a:endParaRPr lang="en-CA"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1719069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nSpc>
                <a:spcPct val="200000"/>
              </a:lnSpc>
              <a:spcAft>
                <a:spcPts val="1000"/>
              </a:spcAft>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This correlation matrix shows that the Satisfaction target feature has some weak correlation with all other features, having a negative correlation with the Class feature (0.5038), and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spcAft>
                <a:spcPts val="1000"/>
              </a:spcAft>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 positive correlation with the Online boarding feature (0.5036).  Furthermore, there is no significant correlation between the Satisfaction target with the features: Gender (0.012) and Gate location (0.00).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spcAft>
                <a:spcPts val="1000"/>
              </a:spcAft>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Moreover, it shows the following positive correlation between features: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spcAft>
                <a:spcPts val="1000"/>
              </a:spcAft>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Cleanliness and Inflight entertainment (0.69),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spcAft>
                <a:spcPts val="1000"/>
              </a:spcAft>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Cleanliness and Seat Comfort (0.68),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spcAft>
                <a:spcPts val="1000"/>
              </a:spcAft>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Ease of Online booking and Inflight Wi-Fi service (0.72),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a:lnSpc>
                <a:spcPct val="200000"/>
              </a:lnSpc>
              <a:spcAft>
                <a:spcPts val="1000"/>
              </a:spcAft>
            </a:pP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Departure and Arrival Delay in Minutes (0.96)</a:t>
            </a:r>
            <a:r>
              <a:rPr lang="en-CA"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Tree>
    <p:extLst>
      <p:ext uri="{BB962C8B-B14F-4D97-AF65-F5344CB8AC3E}">
        <p14:creationId xmlns:p14="http://schemas.microsoft.com/office/powerpoint/2010/main" val="1731303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The most relevant features using the Permutation importance are: Inflight </a:t>
            </a:r>
            <a:r>
              <a:rPr lang="en-CA" sz="1800" dirty="0" err="1">
                <a:effectLst/>
                <a:latin typeface="Times New Roman" panose="02020603050405020304" pitchFamily="18" charset="0"/>
                <a:ea typeface="Calibri" panose="020F0502020204030204" pitchFamily="34" charset="0"/>
                <a:cs typeface="Times New Roman" panose="02020603050405020304" pitchFamily="18" charset="0"/>
              </a:rPr>
              <a:t>wifi</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 service, Type of Travel, Customer Type, Online boarding, Check in service, Class, Baggage handling, Seat comfort, Inflight service, Cleanliness, On-board service, Leg room.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After careful consideration, the features to be dropped are Gender, Age, </a:t>
            </a:r>
            <a:r>
              <a:rPr lang="en-CA"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Departure/Arrival time convenient, Ease of Online booking</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 Gate location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Food and drink, Departure Delay in Minutes, and Arrival Delay in Minutes.</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2632535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5,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5,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5,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5,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5,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5,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5,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5,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5,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5,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5,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5,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5,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emf"/><Relationship Id="rId5" Type="http://schemas.openxmlformats.org/officeDocument/2006/relationships/image" Target="../media/image24.png"/><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8336" y="163290"/>
            <a:ext cx="5085347" cy="2903621"/>
          </a:xfrm>
        </p:spPr>
        <p:txBody>
          <a:bodyPr/>
          <a:lstStyle/>
          <a:p>
            <a:pPr marR="1082675">
              <a:lnSpc>
                <a:spcPct val="150000"/>
              </a:lnSpc>
              <a:spcAft>
                <a:spcPts val="800"/>
              </a:spcAft>
            </a:pPr>
            <a:r>
              <a:rPr lang="en-CA" sz="27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t>CIND 820 Project Report</a:t>
            </a:r>
            <a:br>
              <a:rPr lang="en-CA" sz="2200" b="1" kern="1400" spc="-5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CA" sz="2200" b="0" spc="75" dirty="0">
                <a:effectLst/>
                <a:latin typeface="+mn-lt"/>
                <a:ea typeface="Times New Roman" panose="02020603050405020304" pitchFamily="18" charset="0"/>
                <a:cs typeface="Times New Roman" panose="02020603050405020304" pitchFamily="18" charset="0"/>
              </a:rPr>
              <a:t>Name: Nelly Grillo</a:t>
            </a:r>
            <a:br>
              <a:rPr lang="en-CA" sz="2200" b="0" spc="75" dirty="0">
                <a:effectLst/>
                <a:latin typeface="+mn-lt"/>
                <a:ea typeface="Times New Roman" panose="02020603050405020304" pitchFamily="18" charset="0"/>
                <a:cs typeface="Times New Roman" panose="02020603050405020304" pitchFamily="18" charset="0"/>
              </a:rPr>
            </a:br>
            <a:r>
              <a:rPr lang="en-CA" sz="2200" b="0" kern="1400" spc="-50" dirty="0">
                <a:effectLst/>
                <a:latin typeface="+mn-lt"/>
                <a:ea typeface="Times New Roman" panose="02020603050405020304" pitchFamily="18" charset="0"/>
                <a:cs typeface="Times New Roman" panose="02020603050405020304" pitchFamily="18" charset="0"/>
              </a:rPr>
              <a:t>Student number: 501144764</a:t>
            </a:r>
            <a:br>
              <a:rPr lang="en-CA" sz="2200" b="0" spc="75" dirty="0">
                <a:effectLst/>
                <a:latin typeface="+mn-lt"/>
                <a:ea typeface="Times New Roman" panose="02020603050405020304" pitchFamily="18" charset="0"/>
                <a:cs typeface="Times New Roman" panose="02020603050405020304" pitchFamily="18" charset="0"/>
              </a:rPr>
            </a:br>
            <a:r>
              <a:rPr lang="en-CA" sz="2200" b="0" kern="1400" spc="-50" dirty="0">
                <a:effectLst/>
                <a:latin typeface="+mn-lt"/>
                <a:ea typeface="Times New Roman" panose="02020603050405020304" pitchFamily="18" charset="0"/>
                <a:cs typeface="Times New Roman" panose="02020603050405020304" pitchFamily="18" charset="0"/>
              </a:rPr>
              <a:t>Supervisor: Ceni Babaoglu, Ph.D.</a:t>
            </a:r>
            <a:br>
              <a:rPr lang="en-CA" sz="2200" b="0" spc="75" dirty="0">
                <a:effectLst/>
                <a:latin typeface="+mn-lt"/>
                <a:ea typeface="Times New Roman" panose="02020603050405020304" pitchFamily="18" charset="0"/>
                <a:cs typeface="Times New Roman" panose="02020603050405020304" pitchFamily="18" charset="0"/>
              </a:rPr>
            </a:br>
            <a:r>
              <a:rPr lang="en-CA" sz="2200" b="0" kern="1400" spc="-50" dirty="0">
                <a:effectLst/>
                <a:latin typeface="+mn-lt"/>
                <a:ea typeface="Times New Roman" panose="02020603050405020304" pitchFamily="18" charset="0"/>
                <a:cs typeface="Times New Roman" panose="02020603050405020304" pitchFamily="18" charset="0"/>
              </a:rPr>
              <a:t>Date: December 5</a:t>
            </a:r>
            <a:r>
              <a:rPr lang="en-CA" sz="2200" b="0" kern="1400" spc="-50" baseline="30000" dirty="0">
                <a:effectLst/>
                <a:latin typeface="+mn-lt"/>
                <a:ea typeface="Times New Roman" panose="02020603050405020304" pitchFamily="18" charset="0"/>
                <a:cs typeface="Times New Roman" panose="02020603050405020304" pitchFamily="18" charset="0"/>
              </a:rPr>
              <a:t>th</a:t>
            </a:r>
            <a:r>
              <a:rPr lang="en-CA" sz="2200" b="0" kern="1400" spc="-50" dirty="0">
                <a:effectLst/>
                <a:latin typeface="+mn-lt"/>
                <a:ea typeface="Times New Roman" panose="02020603050405020304" pitchFamily="18" charset="0"/>
                <a:cs typeface="Times New Roman" panose="02020603050405020304" pitchFamily="18" charset="0"/>
              </a:rPr>
              <a:t>, 2022</a:t>
            </a:r>
            <a:br>
              <a:rPr lang="en-CA" sz="1800" spc="75"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
        <p:nvSpPr>
          <p:cNvPr id="3" name="Subtitle 2"/>
          <p:cNvSpPr>
            <a:spLocks noGrp="1"/>
          </p:cNvSpPr>
          <p:nvPr>
            <p:ph type="subTitle" idx="1"/>
          </p:nvPr>
        </p:nvSpPr>
        <p:spPr>
          <a:xfrm>
            <a:off x="-160422" y="2903621"/>
            <a:ext cx="4283243" cy="1485013"/>
          </a:xfrm>
        </p:spPr>
        <p:txBody>
          <a:bodyPr/>
          <a:lstStyle/>
          <a:p>
            <a:pPr algn="ctr"/>
            <a:r>
              <a:rPr lang="en-CA" sz="2200" b="1" dirty="0">
                <a:effectLst/>
                <a:latin typeface="Times New Roman" panose="02020603050405020304" pitchFamily="18" charset="0"/>
                <a:ea typeface="Calibri" panose="020F0502020204030204" pitchFamily="34" charset="0"/>
              </a:rPr>
              <a:t>Level of Satisfaction of airline customers using Machine Learning Algorithms</a:t>
            </a:r>
            <a:endParaRPr lang="en-US" sz="2200" b="1"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December 5, 2022</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10</a:t>
            </a:fld>
            <a:endParaRPr lang="en-US" dirty="0"/>
          </a:p>
        </p:txBody>
      </p:sp>
      <p:sp>
        <p:nvSpPr>
          <p:cNvPr id="2" name="Content Placeholder 3">
            <a:extLst>
              <a:ext uri="{FF2B5EF4-FFF2-40B4-BE49-F238E27FC236}">
                <a16:creationId xmlns:a16="http://schemas.microsoft.com/office/drawing/2014/main" id="{1CE83E80-E2D0-79D3-B7BD-D373614E3647}"/>
              </a:ext>
            </a:extLst>
          </p:cNvPr>
          <p:cNvSpPr>
            <a:spLocks noGrp="1"/>
          </p:cNvSpPr>
          <p:nvPr>
            <p:ph idx="1"/>
          </p:nvPr>
        </p:nvSpPr>
        <p:spPr>
          <a:xfrm>
            <a:off x="-114988" y="590945"/>
            <a:ext cx="4567170" cy="819477"/>
          </a:xfrm>
        </p:spPr>
        <p:txBody>
          <a:bodyPr>
            <a:normAutofit/>
          </a:bodyPr>
          <a:lstStyle/>
          <a:p>
            <a:pPr marL="0" indent="0" algn="ctr">
              <a:buNone/>
            </a:pPr>
            <a:r>
              <a:rPr lang="en-US" sz="2000" b="1" dirty="0"/>
              <a:t>Customer Satisfaction level by </a:t>
            </a:r>
          </a:p>
          <a:p>
            <a:pPr marL="0" indent="0" algn="ctr">
              <a:buNone/>
            </a:pPr>
            <a:r>
              <a:rPr lang="en-US" sz="2000" b="1" dirty="0"/>
              <a:t>Age</a:t>
            </a:r>
          </a:p>
        </p:txBody>
      </p:sp>
      <p:sp>
        <p:nvSpPr>
          <p:cNvPr id="9" name="Content Placeholder 3">
            <a:extLst>
              <a:ext uri="{FF2B5EF4-FFF2-40B4-BE49-F238E27FC236}">
                <a16:creationId xmlns:a16="http://schemas.microsoft.com/office/drawing/2014/main" id="{2F768DBF-EDE7-67A0-CF2D-296F56686F86}"/>
              </a:ext>
            </a:extLst>
          </p:cNvPr>
          <p:cNvSpPr txBox="1">
            <a:spLocks/>
          </p:cNvSpPr>
          <p:nvPr/>
        </p:nvSpPr>
        <p:spPr>
          <a:xfrm>
            <a:off x="4916696" y="643191"/>
            <a:ext cx="4142105" cy="819477"/>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t>Customer Satisfaction level by </a:t>
            </a:r>
          </a:p>
          <a:p>
            <a:pPr marL="0" indent="0" algn="ctr">
              <a:buNone/>
            </a:pPr>
            <a:r>
              <a:rPr lang="en-US" sz="2000" b="1" dirty="0"/>
              <a:t>Flight Distance</a:t>
            </a:r>
          </a:p>
        </p:txBody>
      </p:sp>
      <p:pic>
        <p:nvPicPr>
          <p:cNvPr id="13" name="Picture 12" descr="Chart&#10;&#10;Description automatically generated">
            <a:extLst>
              <a:ext uri="{FF2B5EF4-FFF2-40B4-BE49-F238E27FC236}">
                <a16:creationId xmlns:a16="http://schemas.microsoft.com/office/drawing/2014/main" id="{BD28F512-5523-B817-DF5A-A91AE8D42B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7134" y="1923087"/>
            <a:ext cx="4437511" cy="3040799"/>
          </a:xfrm>
          <a:prstGeom prst="rect">
            <a:avLst/>
          </a:prstGeom>
          <a:noFill/>
          <a:ln>
            <a:noFill/>
          </a:ln>
        </p:spPr>
      </p:pic>
      <p:pic>
        <p:nvPicPr>
          <p:cNvPr id="14" name="Picture 13" descr="Chart&#10;&#10;Description automatically generated">
            <a:extLst>
              <a:ext uri="{FF2B5EF4-FFF2-40B4-BE49-F238E27FC236}">
                <a16:creationId xmlns:a16="http://schemas.microsoft.com/office/drawing/2014/main" id="{0CA7457E-0E2D-8B01-6193-58D93E1AA45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2713" y="2004731"/>
            <a:ext cx="4032613" cy="2763213"/>
          </a:xfrm>
          <a:prstGeom prst="rect">
            <a:avLst/>
          </a:prstGeom>
          <a:noFill/>
          <a:ln>
            <a:noFill/>
          </a:ln>
        </p:spPr>
      </p:pic>
    </p:spTree>
    <p:extLst>
      <p:ext uri="{BB962C8B-B14F-4D97-AF65-F5344CB8AC3E}">
        <p14:creationId xmlns:p14="http://schemas.microsoft.com/office/powerpoint/2010/main" val="3237938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December 5, 2022</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11</a:t>
            </a:fld>
            <a:endParaRPr lang="en-US" dirty="0"/>
          </a:p>
        </p:txBody>
      </p:sp>
      <p:sp>
        <p:nvSpPr>
          <p:cNvPr id="2" name="Content Placeholder 3">
            <a:extLst>
              <a:ext uri="{FF2B5EF4-FFF2-40B4-BE49-F238E27FC236}">
                <a16:creationId xmlns:a16="http://schemas.microsoft.com/office/drawing/2014/main" id="{1CE83E80-E2D0-79D3-B7BD-D373614E3647}"/>
              </a:ext>
            </a:extLst>
          </p:cNvPr>
          <p:cNvSpPr>
            <a:spLocks noGrp="1"/>
          </p:cNvSpPr>
          <p:nvPr>
            <p:ph idx="1"/>
          </p:nvPr>
        </p:nvSpPr>
        <p:spPr>
          <a:xfrm>
            <a:off x="85199" y="317228"/>
            <a:ext cx="4567170" cy="819477"/>
          </a:xfrm>
        </p:spPr>
        <p:txBody>
          <a:bodyPr>
            <a:normAutofit/>
          </a:bodyPr>
          <a:lstStyle/>
          <a:p>
            <a:pPr marL="0" indent="0" algn="ctr">
              <a:buNone/>
            </a:pPr>
            <a:r>
              <a:rPr lang="en-US" sz="2000" b="1" dirty="0"/>
              <a:t>Customer Satisfaction level in relation to Class by Consumer Type </a:t>
            </a:r>
          </a:p>
        </p:txBody>
      </p:sp>
      <p:sp>
        <p:nvSpPr>
          <p:cNvPr id="9" name="Content Placeholder 3">
            <a:extLst>
              <a:ext uri="{FF2B5EF4-FFF2-40B4-BE49-F238E27FC236}">
                <a16:creationId xmlns:a16="http://schemas.microsoft.com/office/drawing/2014/main" id="{2F768DBF-EDE7-67A0-CF2D-296F56686F86}"/>
              </a:ext>
            </a:extLst>
          </p:cNvPr>
          <p:cNvSpPr txBox="1">
            <a:spLocks/>
          </p:cNvSpPr>
          <p:nvPr/>
        </p:nvSpPr>
        <p:spPr>
          <a:xfrm>
            <a:off x="4820443" y="2363269"/>
            <a:ext cx="4142105" cy="819477"/>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t>Customer Satisfaction level in relation to Class by Type of Travel</a:t>
            </a:r>
          </a:p>
        </p:txBody>
      </p:sp>
      <p:pic>
        <p:nvPicPr>
          <p:cNvPr id="3" name="Picture 2" descr="Chart, bar chart&#10;&#10;Description automatically generated">
            <a:extLst>
              <a:ext uri="{FF2B5EF4-FFF2-40B4-BE49-F238E27FC236}">
                <a16:creationId xmlns:a16="http://schemas.microsoft.com/office/drawing/2014/main" id="{81D21712-B411-9C6B-855E-CF53088127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4588" y="1260365"/>
            <a:ext cx="4669790" cy="2448560"/>
          </a:xfrm>
          <a:prstGeom prst="rect">
            <a:avLst/>
          </a:prstGeom>
          <a:noFill/>
          <a:ln>
            <a:noFill/>
          </a:ln>
        </p:spPr>
      </p:pic>
      <p:pic>
        <p:nvPicPr>
          <p:cNvPr id="4" name="Picture 3" descr="Chart, bar chart&#10;&#10;Description automatically generated">
            <a:extLst>
              <a:ext uri="{FF2B5EF4-FFF2-40B4-BE49-F238E27FC236}">
                <a16:creationId xmlns:a16="http://schemas.microsoft.com/office/drawing/2014/main" id="{3DCE1252-25B1-BA1C-3B6D-6019809DCEA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97680" y="3592485"/>
            <a:ext cx="4846320" cy="2540635"/>
          </a:xfrm>
          <a:prstGeom prst="rect">
            <a:avLst/>
          </a:prstGeom>
          <a:noFill/>
          <a:ln>
            <a:noFill/>
          </a:ln>
        </p:spPr>
      </p:pic>
    </p:spTree>
    <p:extLst>
      <p:ext uri="{BB962C8B-B14F-4D97-AF65-F5344CB8AC3E}">
        <p14:creationId xmlns:p14="http://schemas.microsoft.com/office/powerpoint/2010/main" val="3710996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6"/>
          </a:xfrm>
        </p:spPr>
        <p:txBody>
          <a:bodyPr/>
          <a:lstStyle/>
          <a:p>
            <a:r>
              <a:rPr lang="en-US" dirty="0"/>
              <a:t>Feature Selection</a:t>
            </a:r>
          </a:p>
        </p:txBody>
      </p:sp>
      <p:sp>
        <p:nvSpPr>
          <p:cNvPr id="3" name="Content Placeholder 2"/>
          <p:cNvSpPr>
            <a:spLocks noGrp="1"/>
          </p:cNvSpPr>
          <p:nvPr>
            <p:ph idx="1"/>
          </p:nvPr>
        </p:nvSpPr>
        <p:spPr>
          <a:xfrm>
            <a:off x="92853" y="1001742"/>
            <a:ext cx="3725167" cy="3923184"/>
          </a:xfrm>
        </p:spPr>
        <p:txBody>
          <a:bodyPr>
            <a:normAutofit/>
          </a:bodyPr>
          <a:lstStyle/>
          <a:p>
            <a:r>
              <a:rPr lang="en-US" sz="1800" dirty="0"/>
              <a:t>Label encoding in train and </a:t>
            </a:r>
          </a:p>
          <a:p>
            <a:pPr marL="0" indent="0">
              <a:buNone/>
            </a:pPr>
            <a:r>
              <a:rPr lang="en-US" sz="1800" dirty="0"/>
              <a:t>test dataset</a:t>
            </a:r>
          </a:p>
          <a:p>
            <a:r>
              <a:rPr lang="en-CA" sz="1800" dirty="0">
                <a:solidFill>
                  <a:srgbClr val="000000"/>
                </a:solidFill>
                <a:ea typeface="Times New Roman" panose="02020603050405020304" pitchFamily="18" charset="0"/>
              </a:rPr>
              <a:t>C</a:t>
            </a:r>
            <a:r>
              <a:rPr lang="en-CA" sz="1800" b="0" dirty="0">
                <a:solidFill>
                  <a:srgbClr val="000000"/>
                </a:solidFill>
                <a:effectLst/>
                <a:ea typeface="Times New Roman" panose="02020603050405020304" pitchFamily="18" charset="0"/>
              </a:rPr>
              <a:t>orrelation matrix heatmap</a:t>
            </a:r>
          </a:p>
          <a:p>
            <a:r>
              <a:rPr lang="en-US" sz="1800" dirty="0"/>
              <a:t>Weak correlation </a:t>
            </a:r>
          </a:p>
          <a:p>
            <a:pPr>
              <a:spcAft>
                <a:spcPts val="1000"/>
              </a:spcAft>
            </a:pPr>
            <a:r>
              <a:rPr lang="en-CA" sz="1800" dirty="0"/>
              <a:t>Negative correlation :</a:t>
            </a:r>
          </a:p>
          <a:p>
            <a:pPr marL="0" indent="0">
              <a:spcAft>
                <a:spcPts val="1000"/>
              </a:spcAft>
              <a:buNone/>
            </a:pPr>
            <a:r>
              <a:rPr lang="en-CA" sz="1800" dirty="0"/>
              <a:t>class feature (0.5038), and </a:t>
            </a:r>
          </a:p>
          <a:p>
            <a:r>
              <a:rPr lang="en-CA" sz="1800" dirty="0"/>
              <a:t>Positive correlation: </a:t>
            </a:r>
          </a:p>
          <a:p>
            <a:pPr marL="0" indent="0">
              <a:buNone/>
            </a:pPr>
            <a:r>
              <a:rPr lang="en-CA" sz="1800" dirty="0"/>
              <a:t>Online boarding feature (0.5036). </a:t>
            </a:r>
            <a:endParaRPr lang="en-US" sz="1800"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12</a:t>
            </a:fld>
            <a:endParaRPr lang="en-US" dirty="0"/>
          </a:p>
        </p:txBody>
      </p:sp>
      <p:pic>
        <p:nvPicPr>
          <p:cNvPr id="6" name="Picture 5" descr="Chart&#10;&#10;Description automatically generated">
            <a:extLst>
              <a:ext uri="{FF2B5EF4-FFF2-40B4-BE49-F238E27FC236}">
                <a16:creationId xmlns:a16="http://schemas.microsoft.com/office/drawing/2014/main" id="{ECD0F5F0-47B2-7142-F4B2-DCF93372B1E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5159" y="716492"/>
            <a:ext cx="5943600" cy="5438775"/>
          </a:xfrm>
          <a:prstGeom prst="rect">
            <a:avLst/>
          </a:prstGeom>
          <a:noFill/>
          <a:ln>
            <a:noFill/>
          </a:ln>
        </p:spPr>
      </p:pic>
    </p:spTree>
    <p:extLst>
      <p:ext uri="{BB962C8B-B14F-4D97-AF65-F5344CB8AC3E}">
        <p14:creationId xmlns:p14="http://schemas.microsoft.com/office/powerpoint/2010/main" val="4098186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6"/>
          </a:xfrm>
        </p:spPr>
        <p:txBody>
          <a:bodyPr/>
          <a:lstStyle/>
          <a:p>
            <a:r>
              <a:rPr lang="en-US" sz="2500" dirty="0"/>
              <a:t>Feature Importance using Permutation Importance</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13</a:t>
            </a:fld>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5A85C518-D664-2E06-8E4B-D21A26A1BA7D}"/>
              </a:ext>
            </a:extLst>
          </p:cNvPr>
          <p:cNvPicPr>
            <a:picLocks noChangeAspect="1"/>
          </p:cNvPicPr>
          <p:nvPr/>
        </p:nvPicPr>
        <p:blipFill rotWithShape="1">
          <a:blip r:embed="rId3"/>
          <a:srcRect l="19736" t="51042" r="59129" b="12980"/>
          <a:stretch/>
        </p:blipFill>
        <p:spPr bwMode="auto">
          <a:xfrm>
            <a:off x="2521900" y="1269738"/>
            <a:ext cx="4100199" cy="39231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8234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C69E-5CBE-5D04-6DDD-02A40C6D3901}"/>
              </a:ext>
            </a:extLst>
          </p:cNvPr>
          <p:cNvSpPr>
            <a:spLocks noGrp="1"/>
          </p:cNvSpPr>
          <p:nvPr>
            <p:ph type="title"/>
          </p:nvPr>
        </p:nvSpPr>
        <p:spPr/>
        <p:txBody>
          <a:bodyPr/>
          <a:lstStyle/>
          <a:p>
            <a:pPr>
              <a:lnSpc>
                <a:spcPct val="110000"/>
              </a:lnSpc>
              <a:spcBef>
                <a:spcPts val="2000"/>
              </a:spcBef>
              <a:spcAft>
                <a:spcPts val="500"/>
              </a:spcAft>
            </a:pPr>
            <a:r>
              <a:rPr lang="en-CA" sz="2200" b="1" kern="0" dirty="0">
                <a:effectLst/>
                <a:latin typeface="Times New Roman" panose="02020603050405020304" pitchFamily="18" charset="0"/>
                <a:ea typeface="Times New Roman" panose="02020603050405020304" pitchFamily="18" charset="0"/>
                <a:cs typeface="Times New Roman" panose="02020603050405020304" pitchFamily="18" charset="0"/>
              </a:rPr>
              <a:t>Modelling</a:t>
            </a:r>
            <a:endParaRPr lang="en-CA" sz="2200" b="1" kern="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5ECDE1-F8A1-B341-00C1-0AC07E2B2843}"/>
              </a:ext>
            </a:extLst>
          </p:cNvPr>
          <p:cNvSpPr>
            <a:spLocks noGrp="1"/>
          </p:cNvSpPr>
          <p:nvPr>
            <p:ph idx="1"/>
          </p:nvPr>
        </p:nvSpPr>
        <p:spPr>
          <a:xfrm>
            <a:off x="365568" y="946484"/>
            <a:ext cx="8444818" cy="4738339"/>
          </a:xfrm>
        </p:spPr>
        <p:txBody>
          <a:bodyPr>
            <a:normAutofit/>
          </a:bodyPr>
          <a:lstStyle/>
          <a:p>
            <a:pPr marL="342900" lvl="0" indent="-342900" algn="just">
              <a:lnSpc>
                <a:spcPct val="200000"/>
              </a:lnSpc>
              <a:buFont typeface="Symbol" panose="05050102010706020507" pitchFamily="18" charset="2"/>
              <a:buChar char=""/>
            </a:pPr>
            <a:r>
              <a:rPr lang="en-CA" sz="1900" b="1" dirty="0"/>
              <a:t>Stratified sampling of 10-fold cross-validation</a:t>
            </a:r>
          </a:p>
          <a:p>
            <a:pPr marL="342900" indent="-342900" algn="just">
              <a:lnSpc>
                <a:spcPct val="200000"/>
              </a:lnSpc>
              <a:buFont typeface="Symbol" panose="05050102010706020507" pitchFamily="18" charset="2"/>
              <a:buChar char=""/>
            </a:pPr>
            <a:r>
              <a:rPr lang="en-CA" sz="1800" b="1" dirty="0">
                <a:effectLst/>
                <a:latin typeface="Times New Roman" panose="02020603050405020304" pitchFamily="18" charset="0"/>
                <a:ea typeface="Times New Roman" panose="02020603050405020304" pitchFamily="18" charset="0"/>
                <a:cs typeface="Times New Roman" panose="02020603050405020304" pitchFamily="18" charset="0"/>
              </a:rPr>
              <a:t>Machine learning algorithms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569700" lvl="1" indent="-342900" algn="just">
              <a:lnSpc>
                <a:spcPct val="200000"/>
              </a:lnSpc>
              <a:buFont typeface="Symbol" panose="05050102010706020507" pitchFamily="18" charset="2"/>
              <a:buChar char=""/>
            </a:pP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Logistic Regression, Gaussian Naïve Bayes, K-Nearest Neighbors, Decision Tree, Random Forest, and </a:t>
            </a:r>
            <a:r>
              <a:rPr lang="en-CA" sz="1800" dirty="0" err="1">
                <a:effectLst/>
                <a:latin typeface="Times New Roman" panose="02020603050405020304" pitchFamily="18" charset="0"/>
                <a:ea typeface="Calibri" panose="020F0502020204030204" pitchFamily="34" charset="0"/>
                <a:cs typeface="Times New Roman" panose="02020603050405020304" pitchFamily="18" charset="0"/>
              </a:rPr>
              <a:t>XGBoost</a:t>
            </a:r>
            <a:r>
              <a:rPr lang="en-CA"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200000"/>
              </a:lnSpc>
              <a:buFont typeface="Symbol" panose="05050102010706020507" pitchFamily="18" charset="2"/>
              <a:buChar char=""/>
            </a:pPr>
            <a:r>
              <a:rPr lang="en-CA" sz="1800" b="1" dirty="0">
                <a:latin typeface="Times New Roman" panose="02020603050405020304" pitchFamily="18" charset="0"/>
                <a:cs typeface="Times New Roman" panose="02020603050405020304" pitchFamily="18" charset="0"/>
              </a:rPr>
              <a:t>Performance evaluation metric</a:t>
            </a:r>
          </a:p>
          <a:p>
            <a:pPr marL="569700" lvl="1" indent="-342900" algn="just">
              <a:lnSpc>
                <a:spcPct val="200000"/>
              </a:lnSpc>
              <a:buFont typeface="Symbol" panose="05050102010706020507" pitchFamily="18" charset="2"/>
              <a:buChar char=""/>
            </a:pPr>
            <a:r>
              <a:rPr lang="en-CA" sz="1800" dirty="0">
                <a:effectLst/>
                <a:latin typeface="Times New Roman" panose="02020603050405020304" pitchFamily="18" charset="0"/>
                <a:ea typeface="Times New Roman" panose="02020603050405020304" pitchFamily="18" charset="0"/>
              </a:rPr>
              <a:t>Accuracy, F1 score, ROC, AUC</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569700" lvl="1" indent="-342900" algn="just">
              <a:lnSpc>
                <a:spcPct val="200000"/>
              </a:lnSpc>
              <a:buFont typeface="Symbol" panose="05050102010706020507" pitchFamily="18" charset="2"/>
              <a:buChar char=""/>
            </a:pPr>
            <a:endParaRPr lang="en-CA" sz="1500" b="1" dirty="0"/>
          </a:p>
        </p:txBody>
      </p:sp>
      <p:sp>
        <p:nvSpPr>
          <p:cNvPr id="4" name="Date Placeholder 3">
            <a:extLst>
              <a:ext uri="{FF2B5EF4-FFF2-40B4-BE49-F238E27FC236}">
                <a16:creationId xmlns:a16="http://schemas.microsoft.com/office/drawing/2014/main" id="{219DCF08-3660-BDB9-8DCC-2A50BC906082}"/>
              </a:ext>
            </a:extLst>
          </p:cNvPr>
          <p:cNvSpPr>
            <a:spLocks noGrp="1"/>
          </p:cNvSpPr>
          <p:nvPr>
            <p:ph type="dt" sz="half" idx="2"/>
          </p:nvPr>
        </p:nvSpPr>
        <p:spPr/>
        <p:txBody>
          <a:bodyPr/>
          <a:lstStyle/>
          <a:p>
            <a:fld id="{321D2AE1-B685-45A1-8C17-19D6BB8C161E}"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E82B46EF-9BB7-10CD-B74B-1263C4281AF6}"/>
              </a:ext>
            </a:extLst>
          </p:cNvPr>
          <p:cNvSpPr>
            <a:spLocks noGrp="1"/>
          </p:cNvSpPr>
          <p:nvPr>
            <p:ph type="sldNum" sz="quarter" idx="4"/>
          </p:nvPr>
        </p:nvSpPr>
        <p:spPr/>
        <p:txBody>
          <a:bodyPr/>
          <a:lstStyle/>
          <a:p>
            <a:fld id="{E1497D35-93D5-5047-9160-8F9C97C9D015}" type="slidenum">
              <a:rPr lang="en-US" smtClean="0"/>
              <a:pPr/>
              <a:t>14</a:t>
            </a:fld>
            <a:endParaRPr lang="en-US" dirty="0"/>
          </a:p>
        </p:txBody>
      </p:sp>
    </p:spTree>
    <p:extLst>
      <p:ext uri="{BB962C8B-B14F-4D97-AF65-F5344CB8AC3E}">
        <p14:creationId xmlns:p14="http://schemas.microsoft.com/office/powerpoint/2010/main" val="1047112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C69E-5CBE-5D04-6DDD-02A40C6D3901}"/>
              </a:ext>
            </a:extLst>
          </p:cNvPr>
          <p:cNvSpPr>
            <a:spLocks noGrp="1"/>
          </p:cNvSpPr>
          <p:nvPr>
            <p:ph type="title"/>
          </p:nvPr>
        </p:nvSpPr>
        <p:spPr/>
        <p:txBody>
          <a:bodyPr/>
          <a:lstStyle/>
          <a:p>
            <a:pPr>
              <a:lnSpc>
                <a:spcPct val="110000"/>
              </a:lnSpc>
              <a:spcBef>
                <a:spcPts val="2000"/>
              </a:spcBef>
              <a:spcAft>
                <a:spcPts val="500"/>
              </a:spcAft>
            </a:pPr>
            <a:r>
              <a:rPr lang="en-CA"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Model performance and Evaluation </a:t>
            </a:r>
            <a:endParaRPr lang="en-CA" sz="1800" b="1" kern="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5ECDE1-F8A1-B341-00C1-0AC07E2B2843}"/>
              </a:ext>
            </a:extLst>
          </p:cNvPr>
          <p:cNvSpPr>
            <a:spLocks noGrp="1"/>
          </p:cNvSpPr>
          <p:nvPr>
            <p:ph idx="1"/>
          </p:nvPr>
        </p:nvSpPr>
        <p:spPr>
          <a:xfrm>
            <a:off x="365568" y="946485"/>
            <a:ext cx="8444818" cy="1069848"/>
          </a:xfrm>
        </p:spPr>
        <p:txBody>
          <a:bodyPr>
            <a:normAutofit/>
          </a:bodyPr>
          <a:lstStyle/>
          <a:p>
            <a:pPr>
              <a:lnSpc>
                <a:spcPct val="200000"/>
              </a:lnSpc>
              <a:spcAft>
                <a:spcPts val="600"/>
              </a:spcAft>
            </a:pPr>
            <a:r>
              <a:rPr lang="en-CA" sz="1800" b="1" dirty="0">
                <a:effectLst/>
                <a:latin typeface="Times New Roman" panose="02020603050405020304" pitchFamily="18" charset="0"/>
                <a:ea typeface="Times New Roman" panose="02020603050405020304" pitchFamily="18" charset="0"/>
                <a:cs typeface="Times New Roman" panose="02020603050405020304" pitchFamily="18" charset="0"/>
              </a:rPr>
              <a:t>Results on performance prediction after feature selection</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569700" lvl="1" indent="-342900" algn="just">
              <a:lnSpc>
                <a:spcPct val="200000"/>
              </a:lnSpc>
              <a:buFont typeface="Symbol" panose="05050102010706020507" pitchFamily="18" charset="2"/>
              <a:buChar char=""/>
            </a:pPr>
            <a:endParaRPr lang="en-CA" sz="1500" b="1" dirty="0"/>
          </a:p>
        </p:txBody>
      </p:sp>
      <p:sp>
        <p:nvSpPr>
          <p:cNvPr id="4" name="Date Placeholder 3">
            <a:extLst>
              <a:ext uri="{FF2B5EF4-FFF2-40B4-BE49-F238E27FC236}">
                <a16:creationId xmlns:a16="http://schemas.microsoft.com/office/drawing/2014/main" id="{219DCF08-3660-BDB9-8DCC-2A50BC906082}"/>
              </a:ext>
            </a:extLst>
          </p:cNvPr>
          <p:cNvSpPr>
            <a:spLocks noGrp="1"/>
          </p:cNvSpPr>
          <p:nvPr>
            <p:ph type="dt" sz="half" idx="2"/>
          </p:nvPr>
        </p:nvSpPr>
        <p:spPr/>
        <p:txBody>
          <a:bodyPr/>
          <a:lstStyle/>
          <a:p>
            <a:fld id="{321D2AE1-B685-45A1-8C17-19D6BB8C161E}"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E82B46EF-9BB7-10CD-B74B-1263C4281AF6}"/>
              </a:ext>
            </a:extLst>
          </p:cNvPr>
          <p:cNvSpPr>
            <a:spLocks noGrp="1"/>
          </p:cNvSpPr>
          <p:nvPr>
            <p:ph type="sldNum" sz="quarter" idx="4"/>
          </p:nvPr>
        </p:nvSpPr>
        <p:spPr/>
        <p:txBody>
          <a:bodyPr/>
          <a:lstStyle/>
          <a:p>
            <a:fld id="{E1497D35-93D5-5047-9160-8F9C97C9D015}" type="slidenum">
              <a:rPr lang="en-US" smtClean="0"/>
              <a:pPr/>
              <a:t>15</a:t>
            </a:fld>
            <a:endParaRPr lang="en-US" dirty="0"/>
          </a:p>
        </p:txBody>
      </p:sp>
      <p:pic>
        <p:nvPicPr>
          <p:cNvPr id="9" name="Picture 8" descr="Chart, bar chart&#10;&#10;Description automatically generated">
            <a:extLst>
              <a:ext uri="{FF2B5EF4-FFF2-40B4-BE49-F238E27FC236}">
                <a16:creationId xmlns:a16="http://schemas.microsoft.com/office/drawing/2014/main" id="{9B9170AE-3EBB-AB50-1538-0A27CE876D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25446" y="1826216"/>
            <a:ext cx="5943600" cy="3991610"/>
          </a:xfrm>
          <a:prstGeom prst="rect">
            <a:avLst/>
          </a:prstGeom>
          <a:noFill/>
          <a:ln>
            <a:noFill/>
          </a:ln>
        </p:spPr>
      </p:pic>
    </p:spTree>
    <p:extLst>
      <p:ext uri="{BB962C8B-B14F-4D97-AF65-F5344CB8AC3E}">
        <p14:creationId xmlns:p14="http://schemas.microsoft.com/office/powerpoint/2010/main" val="2618621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C69E-5CBE-5D04-6DDD-02A40C6D3901}"/>
              </a:ext>
            </a:extLst>
          </p:cNvPr>
          <p:cNvSpPr>
            <a:spLocks noGrp="1"/>
          </p:cNvSpPr>
          <p:nvPr>
            <p:ph type="title"/>
          </p:nvPr>
        </p:nvSpPr>
        <p:spPr/>
        <p:txBody>
          <a:bodyPr/>
          <a:lstStyle/>
          <a:p>
            <a:pPr>
              <a:lnSpc>
                <a:spcPct val="110000"/>
              </a:lnSpc>
              <a:spcBef>
                <a:spcPts val="2000"/>
              </a:spcBef>
              <a:spcAft>
                <a:spcPts val="500"/>
              </a:spcAft>
            </a:pPr>
            <a:r>
              <a:rPr lang="en-CA"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Model performance and Evaluation </a:t>
            </a:r>
            <a:endParaRPr lang="en-CA" sz="1800" b="1" kern="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5ECDE1-F8A1-B341-00C1-0AC07E2B2843}"/>
              </a:ext>
            </a:extLst>
          </p:cNvPr>
          <p:cNvSpPr>
            <a:spLocks noGrp="1"/>
          </p:cNvSpPr>
          <p:nvPr>
            <p:ph idx="1"/>
          </p:nvPr>
        </p:nvSpPr>
        <p:spPr>
          <a:xfrm>
            <a:off x="365568" y="946485"/>
            <a:ext cx="8444818" cy="1069848"/>
          </a:xfrm>
        </p:spPr>
        <p:txBody>
          <a:bodyPr>
            <a:normAutofit/>
          </a:bodyPr>
          <a:lstStyle/>
          <a:p>
            <a:pPr>
              <a:lnSpc>
                <a:spcPct val="200000"/>
              </a:lnSpc>
              <a:spcAft>
                <a:spcPts val="600"/>
              </a:spcAft>
            </a:pPr>
            <a:r>
              <a:rPr lang="en-CA" sz="1800" b="1" dirty="0">
                <a:effectLst/>
                <a:latin typeface="Times New Roman" panose="02020603050405020304" pitchFamily="18" charset="0"/>
                <a:ea typeface="Times New Roman" panose="02020603050405020304" pitchFamily="18" charset="0"/>
                <a:cs typeface="Times New Roman" panose="02020603050405020304" pitchFamily="18" charset="0"/>
              </a:rPr>
              <a:t>Results on performance prediction after feature selection</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569700" lvl="1" indent="-342900" algn="just">
              <a:lnSpc>
                <a:spcPct val="200000"/>
              </a:lnSpc>
              <a:buFont typeface="Symbol" panose="05050102010706020507" pitchFamily="18" charset="2"/>
              <a:buChar char=""/>
            </a:pPr>
            <a:endParaRPr lang="en-CA" sz="1500" b="1" dirty="0"/>
          </a:p>
        </p:txBody>
      </p:sp>
      <p:sp>
        <p:nvSpPr>
          <p:cNvPr id="4" name="Date Placeholder 3">
            <a:extLst>
              <a:ext uri="{FF2B5EF4-FFF2-40B4-BE49-F238E27FC236}">
                <a16:creationId xmlns:a16="http://schemas.microsoft.com/office/drawing/2014/main" id="{219DCF08-3660-BDB9-8DCC-2A50BC906082}"/>
              </a:ext>
            </a:extLst>
          </p:cNvPr>
          <p:cNvSpPr>
            <a:spLocks noGrp="1"/>
          </p:cNvSpPr>
          <p:nvPr>
            <p:ph type="dt" sz="half" idx="2"/>
          </p:nvPr>
        </p:nvSpPr>
        <p:spPr/>
        <p:txBody>
          <a:bodyPr/>
          <a:lstStyle/>
          <a:p>
            <a:fld id="{321D2AE1-B685-45A1-8C17-19D6BB8C161E}"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E82B46EF-9BB7-10CD-B74B-1263C4281AF6}"/>
              </a:ext>
            </a:extLst>
          </p:cNvPr>
          <p:cNvSpPr>
            <a:spLocks noGrp="1"/>
          </p:cNvSpPr>
          <p:nvPr>
            <p:ph type="sldNum" sz="quarter" idx="4"/>
          </p:nvPr>
        </p:nvSpPr>
        <p:spPr/>
        <p:txBody>
          <a:bodyPr/>
          <a:lstStyle/>
          <a:p>
            <a:fld id="{E1497D35-93D5-5047-9160-8F9C97C9D015}" type="slidenum">
              <a:rPr lang="en-US" smtClean="0"/>
              <a:pPr/>
              <a:t>16</a:t>
            </a:fld>
            <a:endParaRPr lang="en-US" dirty="0"/>
          </a:p>
        </p:txBody>
      </p:sp>
      <p:graphicFrame>
        <p:nvGraphicFramePr>
          <p:cNvPr id="7" name="Table 6">
            <a:extLst>
              <a:ext uri="{FF2B5EF4-FFF2-40B4-BE49-F238E27FC236}">
                <a16:creationId xmlns:a16="http://schemas.microsoft.com/office/drawing/2014/main" id="{24ECCB1B-2355-8303-1AE8-AA733A036788}"/>
              </a:ext>
            </a:extLst>
          </p:cNvPr>
          <p:cNvGraphicFramePr>
            <a:graphicFrameLocks noGrp="1"/>
          </p:cNvGraphicFramePr>
          <p:nvPr/>
        </p:nvGraphicFramePr>
        <p:xfrm>
          <a:off x="1414462" y="2058764"/>
          <a:ext cx="6574504" cy="3315341"/>
        </p:xfrm>
        <a:graphic>
          <a:graphicData uri="http://schemas.openxmlformats.org/drawingml/2006/table">
            <a:tbl>
              <a:tblPr firstRow="1" firstCol="1" bandRow="1">
                <a:tableStyleId>{5C22544A-7EE6-4342-B048-85BDC9FD1C3A}</a:tableStyleId>
              </a:tblPr>
              <a:tblGrid>
                <a:gridCol w="1302403">
                  <a:extLst>
                    <a:ext uri="{9D8B030D-6E8A-4147-A177-3AD203B41FA5}">
                      <a16:colId xmlns:a16="http://schemas.microsoft.com/office/drawing/2014/main" val="2061931713"/>
                    </a:ext>
                  </a:extLst>
                </a:gridCol>
                <a:gridCol w="878136">
                  <a:extLst>
                    <a:ext uri="{9D8B030D-6E8A-4147-A177-3AD203B41FA5}">
                      <a16:colId xmlns:a16="http://schemas.microsoft.com/office/drawing/2014/main" val="2988421384"/>
                    </a:ext>
                  </a:extLst>
                </a:gridCol>
                <a:gridCol w="878793">
                  <a:extLst>
                    <a:ext uri="{9D8B030D-6E8A-4147-A177-3AD203B41FA5}">
                      <a16:colId xmlns:a16="http://schemas.microsoft.com/office/drawing/2014/main" val="23708396"/>
                    </a:ext>
                  </a:extLst>
                </a:gridCol>
                <a:gridCol w="878793">
                  <a:extLst>
                    <a:ext uri="{9D8B030D-6E8A-4147-A177-3AD203B41FA5}">
                      <a16:colId xmlns:a16="http://schemas.microsoft.com/office/drawing/2014/main" val="2702282309"/>
                    </a:ext>
                  </a:extLst>
                </a:gridCol>
                <a:gridCol w="878793">
                  <a:extLst>
                    <a:ext uri="{9D8B030D-6E8A-4147-A177-3AD203B41FA5}">
                      <a16:colId xmlns:a16="http://schemas.microsoft.com/office/drawing/2014/main" val="3382683355"/>
                    </a:ext>
                  </a:extLst>
                </a:gridCol>
                <a:gridCol w="878793">
                  <a:extLst>
                    <a:ext uri="{9D8B030D-6E8A-4147-A177-3AD203B41FA5}">
                      <a16:colId xmlns:a16="http://schemas.microsoft.com/office/drawing/2014/main" val="965328375"/>
                    </a:ext>
                  </a:extLst>
                </a:gridCol>
                <a:gridCol w="878793">
                  <a:extLst>
                    <a:ext uri="{9D8B030D-6E8A-4147-A177-3AD203B41FA5}">
                      <a16:colId xmlns:a16="http://schemas.microsoft.com/office/drawing/2014/main" val="4015707816"/>
                    </a:ext>
                  </a:extLst>
                </a:gridCol>
              </a:tblGrid>
              <a:tr h="440249">
                <a:tc>
                  <a:txBody>
                    <a:bodyPr/>
                    <a:lstStyle/>
                    <a:p>
                      <a:pPr algn="ctr">
                        <a:lnSpc>
                          <a:spcPct val="115000"/>
                        </a:lnSpc>
                        <a:spcAft>
                          <a:spcPts val="600"/>
                        </a:spcAft>
                      </a:pPr>
                      <a:r>
                        <a:rPr lang="en-CA" sz="1200">
                          <a:effectLst/>
                        </a:rPr>
                        <a:t>Machine Learning</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Accuracy</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Precision</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Recall</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F1 score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AUC</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Time taken</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27905516"/>
                  </a:ext>
                </a:extLst>
              </a:tr>
              <a:tr h="673847">
                <a:tc>
                  <a:txBody>
                    <a:bodyPr/>
                    <a:lstStyle/>
                    <a:p>
                      <a:pPr marL="457200" algn="ctr">
                        <a:lnSpc>
                          <a:spcPct val="115000"/>
                        </a:lnSpc>
                        <a:spcAft>
                          <a:spcPts val="800"/>
                        </a:spcAft>
                      </a:pPr>
                      <a:r>
                        <a:rPr lang="en-CA" sz="1200">
                          <a:effectLst/>
                        </a:rPr>
                        <a:t>Logistic Regression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86.84%</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86.47%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83.02%</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84.71%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0.92</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0.761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87689878"/>
                  </a:ext>
                </a:extLst>
              </a:tr>
              <a:tr h="440249">
                <a:tc>
                  <a:txBody>
                    <a:bodyPr/>
                    <a:lstStyle/>
                    <a:p>
                      <a:pPr algn="ctr">
                        <a:lnSpc>
                          <a:spcPct val="115000"/>
                        </a:lnSpc>
                        <a:spcAft>
                          <a:spcPts val="600"/>
                        </a:spcAft>
                      </a:pPr>
                      <a:r>
                        <a:rPr lang="en-CA" sz="1200">
                          <a:effectLst/>
                        </a:rPr>
                        <a:t>Gaussian Naïve Bayes</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86.19%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86.91%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80.71%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83.69%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0.92</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0.063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47807705"/>
                  </a:ext>
                </a:extLst>
              </a:tr>
              <a:tr h="440249">
                <a:tc>
                  <a:txBody>
                    <a:bodyPr/>
                    <a:lstStyle/>
                    <a:p>
                      <a:pPr algn="ctr">
                        <a:lnSpc>
                          <a:spcPct val="115000"/>
                        </a:lnSpc>
                        <a:spcAft>
                          <a:spcPts val="600"/>
                        </a:spcAft>
                      </a:pPr>
                      <a:r>
                        <a:rPr lang="en-CA" sz="1200">
                          <a:effectLst/>
                        </a:rPr>
                        <a:t>K-Nearest Neighbor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93.07%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97.07%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86.82%</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91.67%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0.98</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9.361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94784172"/>
                  </a:ext>
                </a:extLst>
              </a:tr>
              <a:tr h="210807">
                <a:tc>
                  <a:txBody>
                    <a:bodyPr/>
                    <a:lstStyle/>
                    <a:p>
                      <a:pPr algn="ctr">
                        <a:lnSpc>
                          <a:spcPct val="115000"/>
                        </a:lnSpc>
                        <a:spcAft>
                          <a:spcPts val="600"/>
                        </a:spcAft>
                      </a:pPr>
                      <a:r>
                        <a:rPr lang="en-CA" sz="1200">
                          <a:effectLst/>
                        </a:rPr>
                        <a:t>Decision Tree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93.76%</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93.79%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91.85%</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92.81%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0.98</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0.091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82913864"/>
                  </a:ext>
                </a:extLst>
              </a:tr>
              <a:tr h="210807">
                <a:tc>
                  <a:txBody>
                    <a:bodyPr/>
                    <a:lstStyle/>
                    <a:p>
                      <a:pPr algn="ctr">
                        <a:lnSpc>
                          <a:spcPct val="115000"/>
                        </a:lnSpc>
                        <a:spcAft>
                          <a:spcPts val="600"/>
                        </a:spcAft>
                      </a:pPr>
                      <a:r>
                        <a:rPr lang="en-CA" sz="1200">
                          <a:effectLst/>
                        </a:rPr>
                        <a:t>Random Forest</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96.00%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96.86%</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93.94%</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95.37%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0.99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6.270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78867539"/>
                  </a:ext>
                </a:extLst>
              </a:tr>
              <a:tr h="899133">
                <a:tc>
                  <a:txBody>
                    <a:bodyPr/>
                    <a:lstStyle/>
                    <a:p>
                      <a:pPr algn="ctr">
                        <a:lnSpc>
                          <a:spcPct val="115000"/>
                        </a:lnSpc>
                        <a:spcAft>
                          <a:spcPts val="600"/>
                        </a:spcAft>
                      </a:pPr>
                      <a:r>
                        <a:rPr lang="en-CA" sz="1200">
                          <a:effectLst/>
                        </a:rPr>
                        <a:t>Extreme Gradient Boosting (XGBoost)</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95.49%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95.69%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93.97%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94.83%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a:effectLst/>
                        </a:rPr>
                        <a:t>0.99</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lnSpc>
                          <a:spcPct val="115000"/>
                        </a:lnSpc>
                        <a:spcAft>
                          <a:spcPts val="600"/>
                        </a:spcAft>
                      </a:pPr>
                      <a:r>
                        <a:rPr lang="en-CA" sz="1200" dirty="0">
                          <a:effectLst/>
                        </a:rPr>
                        <a:t>36.272</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3968274"/>
                  </a:ext>
                </a:extLst>
              </a:tr>
            </a:tbl>
          </a:graphicData>
        </a:graphic>
      </p:graphicFrame>
    </p:spTree>
    <p:extLst>
      <p:ext uri="{BB962C8B-B14F-4D97-AF65-F5344CB8AC3E}">
        <p14:creationId xmlns:p14="http://schemas.microsoft.com/office/powerpoint/2010/main" val="2092296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C69E-5CBE-5D04-6DDD-02A40C6D3901}"/>
              </a:ext>
            </a:extLst>
          </p:cNvPr>
          <p:cNvSpPr>
            <a:spLocks noGrp="1"/>
          </p:cNvSpPr>
          <p:nvPr>
            <p:ph type="title"/>
          </p:nvPr>
        </p:nvSpPr>
        <p:spPr/>
        <p:txBody>
          <a:bodyPr/>
          <a:lstStyle/>
          <a:p>
            <a:pPr>
              <a:lnSpc>
                <a:spcPct val="110000"/>
              </a:lnSpc>
              <a:spcBef>
                <a:spcPts val="2000"/>
              </a:spcBef>
              <a:spcAft>
                <a:spcPts val="500"/>
              </a:spcAft>
            </a:pPr>
            <a:r>
              <a:rPr lang="en-CA" sz="1800" b="1" kern="0" dirty="0">
                <a:effectLst/>
                <a:latin typeface="Times New Roman" panose="02020603050405020304" pitchFamily="18" charset="0"/>
                <a:ea typeface="Times New Roman" panose="02020603050405020304" pitchFamily="18" charset="0"/>
                <a:cs typeface="Times New Roman" panose="02020603050405020304" pitchFamily="18" charset="0"/>
              </a:rPr>
              <a:t>Model performance and Evaluation </a:t>
            </a:r>
            <a:endParaRPr lang="en-CA" sz="1800" b="1" kern="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5ECDE1-F8A1-B341-00C1-0AC07E2B2843}"/>
              </a:ext>
            </a:extLst>
          </p:cNvPr>
          <p:cNvSpPr>
            <a:spLocks noGrp="1"/>
          </p:cNvSpPr>
          <p:nvPr>
            <p:ph idx="1"/>
          </p:nvPr>
        </p:nvSpPr>
        <p:spPr>
          <a:xfrm>
            <a:off x="365568" y="946485"/>
            <a:ext cx="8444818" cy="1069848"/>
          </a:xfrm>
        </p:spPr>
        <p:txBody>
          <a:bodyPr>
            <a:normAutofit/>
          </a:bodyPr>
          <a:lstStyle/>
          <a:p>
            <a:pPr>
              <a:lnSpc>
                <a:spcPct val="200000"/>
              </a:lnSpc>
              <a:spcAft>
                <a:spcPts val="600"/>
              </a:spcAft>
            </a:pPr>
            <a:r>
              <a:rPr lang="en-CA" sz="1800" b="1" dirty="0">
                <a:effectLst/>
                <a:latin typeface="Times New Roman" panose="02020603050405020304" pitchFamily="18" charset="0"/>
                <a:ea typeface="Times New Roman" panose="02020603050405020304" pitchFamily="18" charset="0"/>
                <a:cs typeface="Times New Roman" panose="02020603050405020304" pitchFamily="18" charset="0"/>
              </a:rPr>
              <a:t>Results on ROC after feature selection</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569700" lvl="1" indent="-342900" algn="just">
              <a:lnSpc>
                <a:spcPct val="200000"/>
              </a:lnSpc>
              <a:buFont typeface="Symbol" panose="05050102010706020507" pitchFamily="18" charset="2"/>
              <a:buChar char=""/>
            </a:pPr>
            <a:endParaRPr lang="en-CA" sz="1500" b="1" dirty="0"/>
          </a:p>
        </p:txBody>
      </p:sp>
      <p:sp>
        <p:nvSpPr>
          <p:cNvPr id="4" name="Date Placeholder 3">
            <a:extLst>
              <a:ext uri="{FF2B5EF4-FFF2-40B4-BE49-F238E27FC236}">
                <a16:creationId xmlns:a16="http://schemas.microsoft.com/office/drawing/2014/main" id="{219DCF08-3660-BDB9-8DCC-2A50BC906082}"/>
              </a:ext>
            </a:extLst>
          </p:cNvPr>
          <p:cNvSpPr>
            <a:spLocks noGrp="1"/>
          </p:cNvSpPr>
          <p:nvPr>
            <p:ph type="dt" sz="half" idx="2"/>
          </p:nvPr>
        </p:nvSpPr>
        <p:spPr/>
        <p:txBody>
          <a:bodyPr/>
          <a:lstStyle/>
          <a:p>
            <a:fld id="{321D2AE1-B685-45A1-8C17-19D6BB8C161E}"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E82B46EF-9BB7-10CD-B74B-1263C4281AF6}"/>
              </a:ext>
            </a:extLst>
          </p:cNvPr>
          <p:cNvSpPr>
            <a:spLocks noGrp="1"/>
          </p:cNvSpPr>
          <p:nvPr>
            <p:ph type="sldNum" sz="quarter" idx="4"/>
          </p:nvPr>
        </p:nvSpPr>
        <p:spPr/>
        <p:txBody>
          <a:bodyPr/>
          <a:lstStyle/>
          <a:p>
            <a:fld id="{E1497D35-93D5-5047-9160-8F9C97C9D015}" type="slidenum">
              <a:rPr lang="en-US" smtClean="0"/>
              <a:pPr/>
              <a:t>17</a:t>
            </a:fld>
            <a:endParaRPr lang="en-US" dirty="0"/>
          </a:p>
        </p:txBody>
      </p:sp>
      <p:pic>
        <p:nvPicPr>
          <p:cNvPr id="6" name="Picture 5" descr="A picture containing shape&#10;&#10;Description automatically generated">
            <a:extLst>
              <a:ext uri="{FF2B5EF4-FFF2-40B4-BE49-F238E27FC236}">
                <a16:creationId xmlns:a16="http://schemas.microsoft.com/office/drawing/2014/main" id="{62B5D30F-E0D8-F109-F664-67BD3AFEF9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2983" y="2016333"/>
            <a:ext cx="4150360" cy="3178175"/>
          </a:xfrm>
          <a:prstGeom prst="rect">
            <a:avLst/>
          </a:prstGeom>
          <a:noFill/>
          <a:ln>
            <a:noFill/>
          </a:ln>
        </p:spPr>
      </p:pic>
      <p:pic>
        <p:nvPicPr>
          <p:cNvPr id="8" name="Picture 7" descr="A picture containing graphical user interface&#10;&#10;Description automatically generated">
            <a:extLst>
              <a:ext uri="{FF2B5EF4-FFF2-40B4-BE49-F238E27FC236}">
                <a16:creationId xmlns:a16="http://schemas.microsoft.com/office/drawing/2014/main" id="{7A7975BF-77E7-6FBD-817A-6A98AAF2E5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98509" y="2016333"/>
            <a:ext cx="3943985" cy="3020060"/>
          </a:xfrm>
          <a:prstGeom prst="rect">
            <a:avLst/>
          </a:prstGeom>
          <a:noFill/>
          <a:ln>
            <a:noFill/>
          </a:ln>
        </p:spPr>
      </p:pic>
    </p:spTree>
    <p:extLst>
      <p:ext uri="{BB962C8B-B14F-4D97-AF65-F5344CB8AC3E}">
        <p14:creationId xmlns:p14="http://schemas.microsoft.com/office/powerpoint/2010/main" val="3182760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C69E-5CBE-5D04-6DDD-02A40C6D3901}"/>
              </a:ext>
            </a:extLst>
          </p:cNvPr>
          <p:cNvSpPr>
            <a:spLocks noGrp="1"/>
          </p:cNvSpPr>
          <p:nvPr>
            <p:ph type="title"/>
          </p:nvPr>
        </p:nvSpPr>
        <p:spPr/>
        <p:txBody>
          <a:bodyPr/>
          <a:lstStyle/>
          <a:p>
            <a:r>
              <a:rPr lang="en-CA" dirty="0"/>
              <a:t>Conclusions</a:t>
            </a:r>
          </a:p>
        </p:txBody>
      </p:sp>
      <p:sp>
        <p:nvSpPr>
          <p:cNvPr id="3" name="Content Placeholder 2">
            <a:extLst>
              <a:ext uri="{FF2B5EF4-FFF2-40B4-BE49-F238E27FC236}">
                <a16:creationId xmlns:a16="http://schemas.microsoft.com/office/drawing/2014/main" id="{A05ECDE1-F8A1-B341-00C1-0AC07E2B2843}"/>
              </a:ext>
            </a:extLst>
          </p:cNvPr>
          <p:cNvSpPr>
            <a:spLocks noGrp="1"/>
          </p:cNvSpPr>
          <p:nvPr>
            <p:ph idx="1"/>
          </p:nvPr>
        </p:nvSpPr>
        <p:spPr>
          <a:xfrm>
            <a:off x="365568" y="834190"/>
            <a:ext cx="8444818" cy="5321078"/>
          </a:xfrm>
        </p:spPr>
        <p:txBody>
          <a:bodyPr>
            <a:normAutofit/>
          </a:bodyPr>
          <a:lstStyle/>
          <a:p>
            <a:pPr marL="342900" lvl="0" indent="-342900" algn="just">
              <a:lnSpc>
                <a:spcPct val="200000"/>
              </a:lnSpc>
              <a:buFont typeface="Symbol" panose="05050102010706020507" pitchFamily="18" charset="2"/>
              <a:buChar char=""/>
            </a:pPr>
            <a:r>
              <a:rPr lang="en-US" sz="1900" dirty="0"/>
              <a:t>Services to improve: Inflight Wi-Fi service, Type of Travel, Customer Type, Online boarding, Check in service, Class, Baggage handling, Seat comfort, Inflight service, Cleanliness, On-board service, Leg room, Flight Distance, and Inflight entertainment.</a:t>
            </a:r>
          </a:p>
          <a:p>
            <a:pPr marL="342900" indent="-342900" algn="just">
              <a:lnSpc>
                <a:spcPct val="200000"/>
              </a:lnSpc>
              <a:buFont typeface="Symbol" panose="05050102010706020507" pitchFamily="18" charset="2"/>
              <a:buChar cha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Customer Type and customer class have an impact on the airline customer satisfaction. Airlines should provide quality service and implement new strategies.</a:t>
            </a:r>
          </a:p>
          <a:p>
            <a:pPr marL="342900" indent="-342900" algn="just">
              <a:lnSpc>
                <a:spcPct val="200000"/>
              </a:lnSpc>
              <a:buFont typeface="Symbol" panose="05050102010706020507" pitchFamily="18" charset="2"/>
              <a:buChar char=""/>
            </a:pPr>
            <a:r>
              <a:rPr lang="en-CA" sz="1800" dirty="0">
                <a:effectLst/>
                <a:latin typeface="Times New Roman" panose="02020603050405020304" pitchFamily="18" charset="0"/>
                <a:ea typeface="Times New Roman" panose="02020603050405020304" pitchFamily="18" charset="0"/>
              </a:rPr>
              <a:t>Random Forest is the fittest machine learning algorithm: accuracy 96% and F1 score 95.37%</a:t>
            </a:r>
          </a:p>
          <a:p>
            <a:pPr marL="342900" indent="-342900" algn="just">
              <a:lnSpc>
                <a:spcPct val="200000"/>
              </a:lnSpc>
              <a:buFont typeface="Symbol" panose="05050102010706020507" pitchFamily="18" charset="2"/>
              <a:buChar char=""/>
            </a:pPr>
            <a:endParaRPr lang="en-CA" sz="1800" dirty="0">
              <a:effectLst/>
              <a:latin typeface="Times New Roman" panose="02020603050405020304" pitchFamily="18" charset="0"/>
              <a:ea typeface="Times New Roman" panose="02020603050405020304" pitchFamily="18" charset="0"/>
            </a:endParaRPr>
          </a:p>
          <a:p>
            <a:pPr marL="342900" indent="-342900" algn="just">
              <a:lnSpc>
                <a:spcPct val="200000"/>
              </a:lnSpc>
              <a:buFont typeface="Symbol" panose="05050102010706020507" pitchFamily="18" charset="2"/>
              <a:buChar char=""/>
            </a:pPr>
            <a:endParaRPr lang="en-CA" sz="1900" dirty="0"/>
          </a:p>
        </p:txBody>
      </p:sp>
      <p:sp>
        <p:nvSpPr>
          <p:cNvPr id="4" name="Date Placeholder 3">
            <a:extLst>
              <a:ext uri="{FF2B5EF4-FFF2-40B4-BE49-F238E27FC236}">
                <a16:creationId xmlns:a16="http://schemas.microsoft.com/office/drawing/2014/main" id="{219DCF08-3660-BDB9-8DCC-2A50BC906082}"/>
              </a:ext>
            </a:extLst>
          </p:cNvPr>
          <p:cNvSpPr>
            <a:spLocks noGrp="1"/>
          </p:cNvSpPr>
          <p:nvPr>
            <p:ph type="dt" sz="half" idx="2"/>
          </p:nvPr>
        </p:nvSpPr>
        <p:spPr/>
        <p:txBody>
          <a:bodyPr/>
          <a:lstStyle/>
          <a:p>
            <a:fld id="{321D2AE1-B685-45A1-8C17-19D6BB8C161E}"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E82B46EF-9BB7-10CD-B74B-1263C4281AF6}"/>
              </a:ext>
            </a:extLst>
          </p:cNvPr>
          <p:cNvSpPr>
            <a:spLocks noGrp="1"/>
          </p:cNvSpPr>
          <p:nvPr>
            <p:ph type="sldNum" sz="quarter" idx="4"/>
          </p:nvPr>
        </p:nvSpPr>
        <p:spPr/>
        <p:txBody>
          <a:bodyPr/>
          <a:lstStyle/>
          <a:p>
            <a:fld id="{E1497D35-93D5-5047-9160-8F9C97C9D015}" type="slidenum">
              <a:rPr lang="en-US" smtClean="0"/>
              <a:pPr/>
              <a:t>18</a:t>
            </a:fld>
            <a:endParaRPr lang="en-US" dirty="0"/>
          </a:p>
        </p:txBody>
      </p:sp>
    </p:spTree>
    <p:extLst>
      <p:ext uri="{BB962C8B-B14F-4D97-AF65-F5344CB8AC3E}">
        <p14:creationId xmlns:p14="http://schemas.microsoft.com/office/powerpoint/2010/main" val="3851919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C69E-5CBE-5D04-6DDD-02A40C6D3901}"/>
              </a:ext>
            </a:extLst>
          </p:cNvPr>
          <p:cNvSpPr>
            <a:spLocks noGrp="1"/>
          </p:cNvSpPr>
          <p:nvPr>
            <p:ph type="title"/>
          </p:nvPr>
        </p:nvSpPr>
        <p:spPr/>
        <p:txBody>
          <a:bodyPr/>
          <a:lstStyle/>
          <a:p>
            <a:r>
              <a:rPr lang="en-CA" dirty="0"/>
              <a:t>Work limitations</a:t>
            </a:r>
          </a:p>
        </p:txBody>
      </p:sp>
      <p:sp>
        <p:nvSpPr>
          <p:cNvPr id="3" name="Content Placeholder 2">
            <a:extLst>
              <a:ext uri="{FF2B5EF4-FFF2-40B4-BE49-F238E27FC236}">
                <a16:creationId xmlns:a16="http://schemas.microsoft.com/office/drawing/2014/main" id="{A05ECDE1-F8A1-B341-00C1-0AC07E2B2843}"/>
              </a:ext>
            </a:extLst>
          </p:cNvPr>
          <p:cNvSpPr>
            <a:spLocks noGrp="1"/>
          </p:cNvSpPr>
          <p:nvPr>
            <p:ph idx="1"/>
          </p:nvPr>
        </p:nvSpPr>
        <p:spPr>
          <a:xfrm>
            <a:off x="365568" y="834190"/>
            <a:ext cx="8444818" cy="5321078"/>
          </a:xfrm>
        </p:spPr>
        <p:txBody>
          <a:bodyPr>
            <a:normAutofit/>
          </a:bodyPr>
          <a:lstStyle/>
          <a:p>
            <a:pPr>
              <a:lnSpc>
                <a:spcPct val="200000"/>
              </a:lnSpc>
              <a:spcAft>
                <a:spcPts val="600"/>
              </a:spcAft>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Other major factors that influence the airline customer satisfaction that are not investigated in this project. IATA list over 70 factors that affect the airline travel satisfaction.</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lgn="just">
              <a:lnSpc>
                <a:spcPct val="200000"/>
              </a:lnSpc>
              <a:buFont typeface="Symbol" panose="05050102010706020507" pitchFamily="18" charset="2"/>
              <a:buChar char=""/>
            </a:pPr>
            <a:endParaRPr lang="en-CA" sz="1800" dirty="0">
              <a:effectLst/>
              <a:latin typeface="Times New Roman" panose="02020603050405020304" pitchFamily="18" charset="0"/>
              <a:ea typeface="Times New Roman" panose="02020603050405020304" pitchFamily="18" charset="0"/>
            </a:endParaRPr>
          </a:p>
          <a:p>
            <a:pPr marL="342900" indent="-342900" algn="just">
              <a:lnSpc>
                <a:spcPct val="200000"/>
              </a:lnSpc>
              <a:buFont typeface="Symbol" panose="05050102010706020507" pitchFamily="18" charset="2"/>
              <a:buChar char=""/>
            </a:pPr>
            <a:endParaRPr lang="en-CA" sz="1900" dirty="0"/>
          </a:p>
        </p:txBody>
      </p:sp>
      <p:sp>
        <p:nvSpPr>
          <p:cNvPr id="4" name="Date Placeholder 3">
            <a:extLst>
              <a:ext uri="{FF2B5EF4-FFF2-40B4-BE49-F238E27FC236}">
                <a16:creationId xmlns:a16="http://schemas.microsoft.com/office/drawing/2014/main" id="{219DCF08-3660-BDB9-8DCC-2A50BC906082}"/>
              </a:ext>
            </a:extLst>
          </p:cNvPr>
          <p:cNvSpPr>
            <a:spLocks noGrp="1"/>
          </p:cNvSpPr>
          <p:nvPr>
            <p:ph type="dt" sz="half" idx="2"/>
          </p:nvPr>
        </p:nvSpPr>
        <p:spPr/>
        <p:txBody>
          <a:bodyPr/>
          <a:lstStyle/>
          <a:p>
            <a:fld id="{321D2AE1-B685-45A1-8C17-19D6BB8C161E}"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E82B46EF-9BB7-10CD-B74B-1263C4281AF6}"/>
              </a:ext>
            </a:extLst>
          </p:cNvPr>
          <p:cNvSpPr>
            <a:spLocks noGrp="1"/>
          </p:cNvSpPr>
          <p:nvPr>
            <p:ph type="sldNum" sz="quarter" idx="4"/>
          </p:nvPr>
        </p:nvSpPr>
        <p:spPr/>
        <p:txBody>
          <a:bodyPr/>
          <a:lstStyle/>
          <a:p>
            <a:fld id="{E1497D35-93D5-5047-9160-8F9C97C9D015}" type="slidenum">
              <a:rPr lang="en-US" smtClean="0"/>
              <a:pPr/>
              <a:t>19</a:t>
            </a:fld>
            <a:endParaRPr lang="en-US" dirty="0"/>
          </a:p>
        </p:txBody>
      </p:sp>
    </p:spTree>
    <p:extLst>
      <p:ext uri="{BB962C8B-B14F-4D97-AF65-F5344CB8AC3E}">
        <p14:creationId xmlns:p14="http://schemas.microsoft.com/office/powerpoint/2010/main" val="2693332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C69E-5CBE-5D04-6DDD-02A40C6D3901}"/>
              </a:ext>
            </a:extLst>
          </p:cNvPr>
          <p:cNvSpPr>
            <a:spLocks noGrp="1"/>
          </p:cNvSpPr>
          <p:nvPr>
            <p:ph type="title"/>
          </p:nvPr>
        </p:nvSpPr>
        <p:spPr/>
        <p:txBody>
          <a:bodyPr/>
          <a:lstStyle/>
          <a:p>
            <a:r>
              <a:rPr lang="en-CA" dirty="0"/>
              <a:t>Problem Statement</a:t>
            </a:r>
          </a:p>
        </p:txBody>
      </p:sp>
      <p:sp>
        <p:nvSpPr>
          <p:cNvPr id="3" name="Content Placeholder 2">
            <a:extLst>
              <a:ext uri="{FF2B5EF4-FFF2-40B4-BE49-F238E27FC236}">
                <a16:creationId xmlns:a16="http://schemas.microsoft.com/office/drawing/2014/main" id="{A05ECDE1-F8A1-B341-00C1-0AC07E2B2843}"/>
              </a:ext>
            </a:extLst>
          </p:cNvPr>
          <p:cNvSpPr>
            <a:spLocks noGrp="1"/>
          </p:cNvSpPr>
          <p:nvPr>
            <p:ph idx="1"/>
          </p:nvPr>
        </p:nvSpPr>
        <p:spPr/>
        <p:txBody>
          <a:bodyPr>
            <a:normAutofit fontScale="32500" lnSpcReduction="20000"/>
          </a:bodyPr>
          <a:lstStyle/>
          <a:p>
            <a:pPr marL="342900" lvl="0" indent="-342900" algn="just">
              <a:lnSpc>
                <a:spcPct val="200000"/>
              </a:lnSpc>
              <a:buFont typeface="Symbol" panose="05050102010706020507" pitchFamily="18" charset="2"/>
              <a:buChar char=""/>
            </a:pPr>
            <a:r>
              <a:rPr lang="en-CA" sz="5800" dirty="0">
                <a:effectLst/>
                <a:ea typeface="Calibri" panose="020F0502020204030204" pitchFamily="34" charset="0"/>
                <a:cs typeface="Times New Roman" panose="02020603050405020304" pitchFamily="18" charset="0"/>
              </a:rPr>
              <a:t>Determine the most important factors that impact the airline customer satisfaction</a:t>
            </a:r>
          </a:p>
          <a:p>
            <a:pPr marL="342900" lvl="0" indent="-342900" algn="just">
              <a:lnSpc>
                <a:spcPct val="200000"/>
              </a:lnSpc>
              <a:buFont typeface="Symbol" panose="05050102010706020507" pitchFamily="18" charset="2"/>
              <a:buChar char=""/>
            </a:pPr>
            <a:r>
              <a:rPr lang="en-CA" sz="5800" dirty="0">
                <a:effectLst/>
                <a:ea typeface="Calibri" panose="020F0502020204030204" pitchFamily="34" charset="0"/>
                <a:cs typeface="Times New Roman" panose="02020603050405020304" pitchFamily="18" charset="0"/>
              </a:rPr>
              <a:t>Determine if the customer type, loyal and first-time customer, have an effect on airline costumer satisfaction</a:t>
            </a:r>
          </a:p>
          <a:p>
            <a:pPr marL="342900" lvl="0" indent="-342900" algn="just">
              <a:lnSpc>
                <a:spcPct val="200000"/>
              </a:lnSpc>
              <a:buFont typeface="Symbol" panose="05050102010706020507" pitchFamily="18" charset="2"/>
              <a:buChar char=""/>
            </a:pPr>
            <a:r>
              <a:rPr lang="en-CA" sz="5800" dirty="0">
                <a:effectLst/>
                <a:ea typeface="Calibri" panose="020F0502020204030204" pitchFamily="34" charset="0"/>
                <a:cs typeface="Times New Roman" panose="02020603050405020304" pitchFamily="18" charset="0"/>
              </a:rPr>
              <a:t>Determine if customer class, Business or Economy, play a key role in airline costumer satisfaction</a:t>
            </a:r>
          </a:p>
          <a:p>
            <a:pPr marL="342900" lvl="0" indent="-342900" algn="just">
              <a:lnSpc>
                <a:spcPct val="200000"/>
              </a:lnSpc>
              <a:buFont typeface="Symbol" panose="05050102010706020507" pitchFamily="18" charset="2"/>
              <a:buChar char=""/>
            </a:pPr>
            <a:r>
              <a:rPr lang="en-CA" sz="5800" dirty="0">
                <a:effectLst/>
                <a:ea typeface="Calibri" panose="020F0502020204030204" pitchFamily="34" charset="0"/>
                <a:cs typeface="Times New Roman" panose="02020603050405020304" pitchFamily="18" charset="0"/>
              </a:rPr>
              <a:t>Predict customer satisfaction using Machine learning (ML) algorithms</a:t>
            </a:r>
          </a:p>
          <a:p>
            <a:pPr marL="342900" lvl="0" indent="-342900" algn="just">
              <a:lnSpc>
                <a:spcPct val="200000"/>
              </a:lnSpc>
              <a:spcAft>
                <a:spcPts val="800"/>
              </a:spcAft>
              <a:buFont typeface="Symbol" panose="05050102010706020507" pitchFamily="18" charset="2"/>
              <a:buChar char=""/>
            </a:pPr>
            <a:r>
              <a:rPr lang="en-CA" sz="5800" dirty="0">
                <a:effectLst/>
                <a:ea typeface="Calibri" panose="020F0502020204030204" pitchFamily="34" charset="0"/>
                <a:cs typeface="Times New Roman" panose="02020603050405020304" pitchFamily="18" charset="0"/>
              </a:rPr>
              <a:t>Determine which ML algorithm is the most accurate </a:t>
            </a:r>
          </a:p>
          <a:p>
            <a:pPr marL="0" indent="0">
              <a:buNone/>
            </a:pPr>
            <a:endParaRPr lang="en-CA" dirty="0"/>
          </a:p>
        </p:txBody>
      </p:sp>
      <p:sp>
        <p:nvSpPr>
          <p:cNvPr id="4" name="Date Placeholder 3">
            <a:extLst>
              <a:ext uri="{FF2B5EF4-FFF2-40B4-BE49-F238E27FC236}">
                <a16:creationId xmlns:a16="http://schemas.microsoft.com/office/drawing/2014/main" id="{219DCF08-3660-BDB9-8DCC-2A50BC906082}"/>
              </a:ext>
            </a:extLst>
          </p:cNvPr>
          <p:cNvSpPr>
            <a:spLocks noGrp="1"/>
          </p:cNvSpPr>
          <p:nvPr>
            <p:ph type="dt" sz="half" idx="2"/>
          </p:nvPr>
        </p:nvSpPr>
        <p:spPr/>
        <p:txBody>
          <a:bodyPr/>
          <a:lstStyle/>
          <a:p>
            <a:fld id="{321D2AE1-B685-45A1-8C17-19D6BB8C161E}"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E82B46EF-9BB7-10CD-B74B-1263C4281AF6}"/>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4036014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7866403" cy="1587867"/>
          </a:xfrm>
        </p:spPr>
        <p:txBody>
          <a:bodyPr/>
          <a:lstStyle/>
          <a:p>
            <a:endParaRPr lang="en-US" dirty="0"/>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December 5, 2022</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20</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568" y="392415"/>
            <a:ext cx="8444818" cy="609326"/>
          </a:xfrm>
        </p:spPr>
        <p:txBody>
          <a:bodyPr/>
          <a:lstStyle/>
          <a:p>
            <a:r>
              <a:rPr lang="en-US" dirty="0"/>
              <a:t>Dataset and Data Description</a:t>
            </a:r>
          </a:p>
        </p:txBody>
      </p:sp>
      <p:sp>
        <p:nvSpPr>
          <p:cNvPr id="3" name="Content Placeholder 2"/>
          <p:cNvSpPr>
            <a:spLocks noGrp="1"/>
          </p:cNvSpPr>
          <p:nvPr>
            <p:ph idx="1"/>
          </p:nvPr>
        </p:nvSpPr>
        <p:spPr>
          <a:xfrm>
            <a:off x="365568" y="1001742"/>
            <a:ext cx="8444818" cy="1340405"/>
          </a:xfrm>
        </p:spPr>
        <p:txBody>
          <a:bodyPr>
            <a:normAutofit/>
          </a:bodyPr>
          <a:lstStyle/>
          <a:p>
            <a:r>
              <a:rPr lang="en-US" sz="1900" dirty="0"/>
              <a:t>Dataset from Kaggle contains: 130, 000 survey entries, 24 feature columns </a:t>
            </a:r>
          </a:p>
          <a:p>
            <a:r>
              <a:rPr lang="en-US" sz="1900" dirty="0"/>
              <a:t>Variables: 19 categorical variables and 4 numerical variables</a:t>
            </a:r>
          </a:p>
          <a:p>
            <a:r>
              <a:rPr lang="en-US" sz="1900" dirty="0"/>
              <a:t>Target variable: “Satisfaction”: satisfied, neutral/dissatisfied</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graphicFrame>
        <p:nvGraphicFramePr>
          <p:cNvPr id="7" name="Content Placeholder 10">
            <a:extLst>
              <a:ext uri="{FF2B5EF4-FFF2-40B4-BE49-F238E27FC236}">
                <a16:creationId xmlns:a16="http://schemas.microsoft.com/office/drawing/2014/main" id="{6F12678C-8687-3BCE-28D9-5F547EBFB14D}"/>
              </a:ext>
            </a:extLst>
          </p:cNvPr>
          <p:cNvGraphicFramePr>
            <a:graphicFrameLocks/>
          </p:cNvGraphicFramePr>
          <p:nvPr>
            <p:extLst>
              <p:ext uri="{D42A27DB-BD31-4B8C-83A1-F6EECF244321}">
                <p14:modId xmlns:p14="http://schemas.microsoft.com/office/powerpoint/2010/main" val="304628882"/>
              </p:ext>
            </p:extLst>
          </p:nvPr>
        </p:nvGraphicFramePr>
        <p:xfrm>
          <a:off x="1693155" y="2213252"/>
          <a:ext cx="7282123" cy="4295831"/>
        </p:xfrm>
        <a:graphic>
          <a:graphicData uri="http://schemas.openxmlformats.org/drawingml/2006/table">
            <a:tbl>
              <a:tblPr firstRow="1" firstCol="1" bandRow="1">
                <a:tableStyleId>{5C22544A-7EE6-4342-B048-85BDC9FD1C3A}</a:tableStyleId>
              </a:tblPr>
              <a:tblGrid>
                <a:gridCol w="2272582">
                  <a:extLst>
                    <a:ext uri="{9D8B030D-6E8A-4147-A177-3AD203B41FA5}">
                      <a16:colId xmlns:a16="http://schemas.microsoft.com/office/drawing/2014/main" val="256954381"/>
                    </a:ext>
                  </a:extLst>
                </a:gridCol>
                <a:gridCol w="1556138">
                  <a:extLst>
                    <a:ext uri="{9D8B030D-6E8A-4147-A177-3AD203B41FA5}">
                      <a16:colId xmlns:a16="http://schemas.microsoft.com/office/drawing/2014/main" val="3706391776"/>
                    </a:ext>
                  </a:extLst>
                </a:gridCol>
                <a:gridCol w="1014631">
                  <a:extLst>
                    <a:ext uri="{9D8B030D-6E8A-4147-A177-3AD203B41FA5}">
                      <a16:colId xmlns:a16="http://schemas.microsoft.com/office/drawing/2014/main" val="4140389826"/>
                    </a:ext>
                  </a:extLst>
                </a:gridCol>
                <a:gridCol w="1105280">
                  <a:extLst>
                    <a:ext uri="{9D8B030D-6E8A-4147-A177-3AD203B41FA5}">
                      <a16:colId xmlns:a16="http://schemas.microsoft.com/office/drawing/2014/main" val="3877191278"/>
                    </a:ext>
                  </a:extLst>
                </a:gridCol>
                <a:gridCol w="551845">
                  <a:extLst>
                    <a:ext uri="{9D8B030D-6E8A-4147-A177-3AD203B41FA5}">
                      <a16:colId xmlns:a16="http://schemas.microsoft.com/office/drawing/2014/main" val="1168917998"/>
                    </a:ext>
                  </a:extLst>
                </a:gridCol>
                <a:gridCol w="781647">
                  <a:extLst>
                    <a:ext uri="{9D8B030D-6E8A-4147-A177-3AD203B41FA5}">
                      <a16:colId xmlns:a16="http://schemas.microsoft.com/office/drawing/2014/main" val="2438434876"/>
                    </a:ext>
                  </a:extLst>
                </a:gridCol>
              </a:tblGrid>
              <a:tr h="419159">
                <a:tc>
                  <a:txBody>
                    <a:bodyPr/>
                    <a:lstStyle/>
                    <a:p>
                      <a:pPr algn="r">
                        <a:lnSpc>
                          <a:spcPct val="107000"/>
                        </a:lnSpc>
                        <a:spcAft>
                          <a:spcPts val="800"/>
                        </a:spcAft>
                      </a:pPr>
                      <a:r>
                        <a:rPr lang="en-CA" sz="1000" dirty="0">
                          <a:effectLst/>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ctr">
                        <a:lnSpc>
                          <a:spcPct val="107000"/>
                        </a:lnSpc>
                        <a:spcAft>
                          <a:spcPts val="800"/>
                        </a:spcAft>
                      </a:pPr>
                      <a:r>
                        <a:rPr lang="en-CA" sz="1000">
                          <a:effectLst/>
                        </a:rPr>
                        <a:t>Type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ctr">
                        <a:lnSpc>
                          <a:spcPct val="107000"/>
                        </a:lnSpc>
                        <a:spcAft>
                          <a:spcPts val="800"/>
                        </a:spcAft>
                      </a:pPr>
                      <a:r>
                        <a:rPr lang="en-CA" sz="1000">
                          <a:effectLst/>
                        </a:rPr>
                        <a:t>Mean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ctr">
                        <a:lnSpc>
                          <a:spcPct val="107000"/>
                        </a:lnSpc>
                        <a:spcAft>
                          <a:spcPts val="800"/>
                        </a:spcAft>
                      </a:pPr>
                      <a:r>
                        <a:rPr lang="en-CA" sz="1000">
                          <a:effectLst/>
                        </a:rPr>
                        <a:t>Std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ctr">
                        <a:lnSpc>
                          <a:spcPct val="107000"/>
                        </a:lnSpc>
                        <a:spcAft>
                          <a:spcPts val="800"/>
                        </a:spcAft>
                      </a:pPr>
                      <a:r>
                        <a:rPr lang="en-CA" sz="1000">
                          <a:effectLst/>
                        </a:rPr>
                        <a:t>Min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ctr">
                        <a:lnSpc>
                          <a:spcPct val="107000"/>
                        </a:lnSpc>
                        <a:spcAft>
                          <a:spcPts val="800"/>
                        </a:spcAft>
                      </a:pPr>
                      <a:r>
                        <a:rPr lang="en-CA" sz="1000">
                          <a:effectLst/>
                        </a:rPr>
                        <a:t>Max</a:t>
                      </a:r>
                      <a:endParaRPr lang="en-CA" sz="1100">
                        <a:effectLst/>
                      </a:endParaRPr>
                    </a:p>
                    <a:p>
                      <a:pPr algn="ct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1803111350"/>
                  </a:ext>
                </a:extLst>
              </a:tr>
              <a:tr h="154815">
                <a:tc>
                  <a:txBody>
                    <a:bodyPr/>
                    <a:lstStyle/>
                    <a:p>
                      <a:pPr algn="r">
                        <a:lnSpc>
                          <a:spcPct val="107000"/>
                        </a:lnSpc>
                        <a:spcAft>
                          <a:spcPts val="800"/>
                        </a:spcAft>
                      </a:pPr>
                      <a:r>
                        <a:rPr lang="en-CA" sz="1000">
                          <a:effectLst/>
                        </a:rPr>
                        <a:t>Gender</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Nominal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1333863688"/>
                  </a:ext>
                </a:extLst>
              </a:tr>
              <a:tr h="154815">
                <a:tc>
                  <a:txBody>
                    <a:bodyPr/>
                    <a:lstStyle/>
                    <a:p>
                      <a:pPr algn="r">
                        <a:lnSpc>
                          <a:spcPct val="107000"/>
                        </a:lnSpc>
                        <a:spcAft>
                          <a:spcPts val="800"/>
                        </a:spcAft>
                      </a:pPr>
                      <a:r>
                        <a:rPr lang="en-CA" sz="1000">
                          <a:effectLst/>
                        </a:rPr>
                        <a:t>Customer Type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Nominal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1486029371"/>
                  </a:ext>
                </a:extLst>
              </a:tr>
              <a:tr h="154815">
                <a:tc>
                  <a:txBody>
                    <a:bodyPr/>
                    <a:lstStyle/>
                    <a:p>
                      <a:pPr algn="r">
                        <a:lnSpc>
                          <a:spcPct val="107000"/>
                        </a:lnSpc>
                        <a:spcAft>
                          <a:spcPts val="800"/>
                        </a:spcAft>
                      </a:pPr>
                      <a:r>
                        <a:rPr lang="en-CA" sz="1000">
                          <a:effectLst/>
                        </a:rPr>
                        <a:t>Type of Travel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Nominal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4149872263"/>
                  </a:ext>
                </a:extLst>
              </a:tr>
              <a:tr h="154815">
                <a:tc>
                  <a:txBody>
                    <a:bodyPr/>
                    <a:lstStyle/>
                    <a:p>
                      <a:pPr algn="r">
                        <a:lnSpc>
                          <a:spcPct val="107000"/>
                        </a:lnSpc>
                        <a:spcAft>
                          <a:spcPts val="800"/>
                        </a:spcAft>
                      </a:pPr>
                      <a:r>
                        <a:rPr lang="en-CA" sz="1000">
                          <a:effectLst/>
                        </a:rPr>
                        <a:t>Class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Nominal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1198702991"/>
                  </a:ext>
                </a:extLst>
              </a:tr>
              <a:tr h="154815">
                <a:tc>
                  <a:txBody>
                    <a:bodyPr/>
                    <a:lstStyle/>
                    <a:p>
                      <a:pPr algn="r">
                        <a:lnSpc>
                          <a:spcPct val="107000"/>
                        </a:lnSpc>
                        <a:spcAft>
                          <a:spcPts val="800"/>
                        </a:spcAft>
                      </a:pPr>
                      <a:r>
                        <a:rPr lang="en-CA" sz="1000">
                          <a:effectLst/>
                        </a:rPr>
                        <a:t>Inflight Wi-Fi service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745172762"/>
                  </a:ext>
                </a:extLst>
              </a:tr>
              <a:tr h="311067">
                <a:tc>
                  <a:txBody>
                    <a:bodyPr/>
                    <a:lstStyle/>
                    <a:p>
                      <a:pPr algn="r">
                        <a:lnSpc>
                          <a:spcPct val="107000"/>
                        </a:lnSpc>
                        <a:spcAft>
                          <a:spcPts val="800"/>
                        </a:spcAft>
                      </a:pPr>
                      <a:r>
                        <a:rPr lang="en-CA" sz="1000">
                          <a:effectLst/>
                        </a:rPr>
                        <a:t>Departure/Arrival time convenient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3146737897"/>
                  </a:ext>
                </a:extLst>
              </a:tr>
              <a:tr h="154815">
                <a:tc>
                  <a:txBody>
                    <a:bodyPr/>
                    <a:lstStyle/>
                    <a:p>
                      <a:pPr algn="r">
                        <a:lnSpc>
                          <a:spcPct val="107000"/>
                        </a:lnSpc>
                        <a:spcAft>
                          <a:spcPts val="800"/>
                        </a:spcAft>
                      </a:pPr>
                      <a:r>
                        <a:rPr lang="en-CA" sz="1000">
                          <a:effectLst/>
                        </a:rPr>
                        <a:t>Ease of Online booking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1628627281"/>
                  </a:ext>
                </a:extLst>
              </a:tr>
              <a:tr h="154815">
                <a:tc>
                  <a:txBody>
                    <a:bodyPr/>
                    <a:lstStyle/>
                    <a:p>
                      <a:pPr algn="r">
                        <a:lnSpc>
                          <a:spcPct val="107000"/>
                        </a:lnSpc>
                        <a:spcAft>
                          <a:spcPts val="800"/>
                        </a:spcAft>
                      </a:pPr>
                      <a:r>
                        <a:rPr lang="en-CA" sz="1000">
                          <a:effectLst/>
                        </a:rPr>
                        <a:t>Gate location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3256230950"/>
                  </a:ext>
                </a:extLst>
              </a:tr>
              <a:tr h="154815">
                <a:tc>
                  <a:txBody>
                    <a:bodyPr/>
                    <a:lstStyle/>
                    <a:p>
                      <a:pPr algn="r">
                        <a:lnSpc>
                          <a:spcPct val="107000"/>
                        </a:lnSpc>
                        <a:spcAft>
                          <a:spcPts val="800"/>
                        </a:spcAft>
                      </a:pPr>
                      <a:r>
                        <a:rPr lang="en-CA" sz="1000">
                          <a:effectLst/>
                        </a:rPr>
                        <a:t>Food and drink</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2637843145"/>
                  </a:ext>
                </a:extLst>
              </a:tr>
              <a:tr h="154815">
                <a:tc>
                  <a:txBody>
                    <a:bodyPr/>
                    <a:lstStyle/>
                    <a:p>
                      <a:pPr algn="r">
                        <a:lnSpc>
                          <a:spcPct val="107000"/>
                        </a:lnSpc>
                        <a:spcAft>
                          <a:spcPts val="800"/>
                        </a:spcAft>
                      </a:pPr>
                      <a:r>
                        <a:rPr lang="en-CA" sz="1000">
                          <a:effectLst/>
                        </a:rPr>
                        <a:t>Online boarding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2093902311"/>
                  </a:ext>
                </a:extLst>
              </a:tr>
              <a:tr h="154815">
                <a:tc>
                  <a:txBody>
                    <a:bodyPr/>
                    <a:lstStyle/>
                    <a:p>
                      <a:pPr algn="r">
                        <a:lnSpc>
                          <a:spcPct val="107000"/>
                        </a:lnSpc>
                        <a:spcAft>
                          <a:spcPts val="800"/>
                        </a:spcAft>
                      </a:pPr>
                      <a:r>
                        <a:rPr lang="en-CA" sz="1000">
                          <a:effectLst/>
                        </a:rPr>
                        <a:t>Seat comfort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2565209175"/>
                  </a:ext>
                </a:extLst>
              </a:tr>
              <a:tr h="154815">
                <a:tc>
                  <a:txBody>
                    <a:bodyPr/>
                    <a:lstStyle/>
                    <a:p>
                      <a:pPr algn="r">
                        <a:lnSpc>
                          <a:spcPct val="107000"/>
                        </a:lnSpc>
                        <a:spcAft>
                          <a:spcPts val="800"/>
                        </a:spcAft>
                      </a:pPr>
                      <a:r>
                        <a:rPr lang="en-CA" sz="1000">
                          <a:effectLst/>
                        </a:rPr>
                        <a:t>Inflight entertainment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2050955906"/>
                  </a:ext>
                </a:extLst>
              </a:tr>
              <a:tr h="154815">
                <a:tc>
                  <a:txBody>
                    <a:bodyPr/>
                    <a:lstStyle/>
                    <a:p>
                      <a:pPr algn="r">
                        <a:lnSpc>
                          <a:spcPct val="107000"/>
                        </a:lnSpc>
                        <a:spcAft>
                          <a:spcPts val="800"/>
                        </a:spcAft>
                      </a:pPr>
                      <a:r>
                        <a:rPr lang="en-CA" sz="1000">
                          <a:effectLst/>
                        </a:rPr>
                        <a:t>On-board service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3277208599"/>
                  </a:ext>
                </a:extLst>
              </a:tr>
              <a:tr h="154815">
                <a:tc>
                  <a:txBody>
                    <a:bodyPr/>
                    <a:lstStyle/>
                    <a:p>
                      <a:pPr algn="r">
                        <a:lnSpc>
                          <a:spcPct val="107000"/>
                        </a:lnSpc>
                        <a:spcAft>
                          <a:spcPts val="800"/>
                        </a:spcAft>
                      </a:pPr>
                      <a:r>
                        <a:rPr lang="en-CA" sz="1000">
                          <a:effectLst/>
                        </a:rPr>
                        <a:t>Leg room service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2184147164"/>
                  </a:ext>
                </a:extLst>
              </a:tr>
              <a:tr h="154815">
                <a:tc>
                  <a:txBody>
                    <a:bodyPr/>
                    <a:lstStyle/>
                    <a:p>
                      <a:pPr algn="r">
                        <a:lnSpc>
                          <a:spcPct val="107000"/>
                        </a:lnSpc>
                        <a:spcAft>
                          <a:spcPts val="800"/>
                        </a:spcAft>
                      </a:pPr>
                      <a:r>
                        <a:rPr lang="en-CA" sz="1000">
                          <a:effectLst/>
                        </a:rPr>
                        <a:t>Baggage handling</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239075910"/>
                  </a:ext>
                </a:extLst>
              </a:tr>
              <a:tr h="154815">
                <a:tc>
                  <a:txBody>
                    <a:bodyPr/>
                    <a:lstStyle/>
                    <a:p>
                      <a:pPr algn="r">
                        <a:lnSpc>
                          <a:spcPct val="107000"/>
                        </a:lnSpc>
                        <a:spcAft>
                          <a:spcPts val="800"/>
                        </a:spcAft>
                      </a:pPr>
                      <a:r>
                        <a:rPr lang="en-CA" sz="1000">
                          <a:effectLst/>
                        </a:rPr>
                        <a:t>Check-in service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2036548892"/>
                  </a:ext>
                </a:extLst>
              </a:tr>
              <a:tr h="154815">
                <a:tc>
                  <a:txBody>
                    <a:bodyPr/>
                    <a:lstStyle/>
                    <a:p>
                      <a:pPr algn="r">
                        <a:lnSpc>
                          <a:spcPct val="107000"/>
                        </a:lnSpc>
                        <a:spcAft>
                          <a:spcPts val="800"/>
                        </a:spcAft>
                      </a:pPr>
                      <a:r>
                        <a:rPr lang="en-CA" sz="1000">
                          <a:effectLst/>
                        </a:rPr>
                        <a:t>Inflight service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4210180280"/>
                  </a:ext>
                </a:extLst>
              </a:tr>
              <a:tr h="154815">
                <a:tc>
                  <a:txBody>
                    <a:bodyPr/>
                    <a:lstStyle/>
                    <a:p>
                      <a:pPr algn="r">
                        <a:lnSpc>
                          <a:spcPct val="107000"/>
                        </a:lnSpc>
                        <a:spcAft>
                          <a:spcPts val="800"/>
                        </a:spcAft>
                      </a:pPr>
                      <a:r>
                        <a:rPr lang="en-CA" sz="1000">
                          <a:effectLst/>
                        </a:rPr>
                        <a:t>Cleanliness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623619911"/>
                  </a:ext>
                </a:extLst>
              </a:tr>
              <a:tr h="154815">
                <a:tc>
                  <a:txBody>
                    <a:bodyPr/>
                    <a:lstStyle/>
                    <a:p>
                      <a:pPr algn="r">
                        <a:lnSpc>
                          <a:spcPct val="107000"/>
                        </a:lnSpc>
                        <a:spcAft>
                          <a:spcPts val="800"/>
                        </a:spcAft>
                      </a:pPr>
                      <a:r>
                        <a:rPr lang="en-CA" sz="1000">
                          <a:effectLst/>
                        </a:rPr>
                        <a:t>Satisfaction</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Categorical: Ordinal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694308858"/>
                  </a:ext>
                </a:extLst>
              </a:tr>
              <a:tr h="154815">
                <a:tc>
                  <a:txBody>
                    <a:bodyPr/>
                    <a:lstStyle/>
                    <a:p>
                      <a:pPr algn="r">
                        <a:lnSpc>
                          <a:spcPct val="107000"/>
                        </a:lnSpc>
                        <a:spcAft>
                          <a:spcPts val="800"/>
                        </a:spcAft>
                      </a:pPr>
                      <a:r>
                        <a:rPr lang="en-CA" sz="1000">
                          <a:effectLst/>
                        </a:rPr>
                        <a:t>Age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Numerical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39.380466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15.113125</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7.0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85.0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1200334300"/>
                  </a:ext>
                </a:extLst>
              </a:tr>
              <a:tr h="154815">
                <a:tc>
                  <a:txBody>
                    <a:bodyPr/>
                    <a:lstStyle/>
                    <a:p>
                      <a:pPr algn="r">
                        <a:lnSpc>
                          <a:spcPct val="107000"/>
                        </a:lnSpc>
                        <a:spcAft>
                          <a:spcPts val="800"/>
                        </a:spcAft>
                      </a:pPr>
                      <a:r>
                        <a:rPr lang="en-CA" sz="1000">
                          <a:effectLst/>
                        </a:rPr>
                        <a:t>Flight Distance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Numerical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1189.325202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997.297235</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31.0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4983.0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2481001402"/>
                  </a:ext>
                </a:extLst>
              </a:tr>
              <a:tr h="154815">
                <a:tc>
                  <a:txBody>
                    <a:bodyPr/>
                    <a:lstStyle/>
                    <a:p>
                      <a:pPr algn="r">
                        <a:lnSpc>
                          <a:spcPct val="107000"/>
                        </a:lnSpc>
                        <a:spcAft>
                          <a:spcPts val="800"/>
                        </a:spcAft>
                      </a:pPr>
                      <a:r>
                        <a:rPr lang="en-CA" sz="1000">
                          <a:effectLst/>
                        </a:rPr>
                        <a:t>Departure Delay in Minutes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Numerical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14.747939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38.116737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1592.0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3438268332"/>
                  </a:ext>
                </a:extLst>
              </a:tr>
              <a:tr h="154815">
                <a:tc>
                  <a:txBody>
                    <a:bodyPr/>
                    <a:lstStyle/>
                    <a:p>
                      <a:pPr algn="r">
                        <a:lnSpc>
                          <a:spcPct val="107000"/>
                        </a:lnSpc>
                        <a:spcAft>
                          <a:spcPts val="800"/>
                        </a:spcAft>
                      </a:pPr>
                      <a:r>
                        <a:rPr lang="en-CA" sz="1000">
                          <a:effectLst/>
                        </a:rPr>
                        <a:t>Arrival Delay in Minutes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Numerical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15.178678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38.698682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1584.0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4289706977"/>
                  </a:ext>
                </a:extLst>
              </a:tr>
              <a:tr h="154815">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a:effectLst/>
                        </a:rPr>
                        <a:t> </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tc>
                  <a:txBody>
                    <a:bodyPr/>
                    <a:lstStyle/>
                    <a:p>
                      <a:pPr algn="r">
                        <a:lnSpc>
                          <a:spcPct val="107000"/>
                        </a:lnSpc>
                        <a:spcAft>
                          <a:spcPts val="800"/>
                        </a:spcAft>
                      </a:pPr>
                      <a:r>
                        <a:rPr lang="en-CA" sz="1000" dirty="0">
                          <a:effectLst/>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152" marR="67152" marT="0" marB="0"/>
                </a:tc>
                <a:extLst>
                  <a:ext uri="{0D108BD9-81ED-4DB2-BD59-A6C34878D82A}">
                    <a16:rowId xmlns:a16="http://schemas.microsoft.com/office/drawing/2014/main" val="3781310877"/>
                  </a:ext>
                </a:extLst>
              </a:tr>
            </a:tbl>
          </a:graphicData>
        </a:graphic>
      </p:graphicFrame>
    </p:spTree>
    <p:extLst>
      <p:ext uri="{BB962C8B-B14F-4D97-AF65-F5344CB8AC3E}">
        <p14:creationId xmlns:p14="http://schemas.microsoft.com/office/powerpoint/2010/main" val="1361325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Exploratory Data Analysis</a:t>
            </a:r>
          </a:p>
        </p:txBody>
      </p:sp>
      <p:sp>
        <p:nvSpPr>
          <p:cNvPr id="4" name="Content Placeholder 3"/>
          <p:cNvSpPr>
            <a:spLocks noGrp="1"/>
          </p:cNvSpPr>
          <p:nvPr>
            <p:ph idx="1"/>
          </p:nvPr>
        </p:nvSpPr>
        <p:spPr>
          <a:xfrm>
            <a:off x="365567" y="1472184"/>
            <a:ext cx="4591444" cy="4212639"/>
          </a:xfrm>
        </p:spPr>
        <p:txBody>
          <a:bodyPr/>
          <a:lstStyle/>
          <a:p>
            <a:pPr>
              <a:buFont typeface="Arial" panose="020B0604020202020204" pitchFamily="34" charset="0"/>
              <a:buChar char="•"/>
            </a:pPr>
            <a:r>
              <a:rPr lang="en-US" dirty="0"/>
              <a:t>Data Preparation</a:t>
            </a:r>
          </a:p>
          <a:p>
            <a:pPr marL="0" indent="0">
              <a:buNone/>
            </a:pPr>
            <a:endParaRPr lang="en-US" dirty="0"/>
          </a:p>
          <a:p>
            <a:pPr marL="0" indent="0">
              <a:buNone/>
            </a:pPr>
            <a:r>
              <a:rPr lang="en-US" b="1" dirty="0"/>
              <a:t>Target variable</a:t>
            </a:r>
          </a:p>
          <a:p>
            <a:r>
              <a:rPr lang="en-US" dirty="0"/>
              <a:t>Checking for Imbalance in the Target variable</a:t>
            </a:r>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December 5, 2022</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4</a:t>
            </a:fld>
            <a:endParaRPr lang="en-US" dirty="0"/>
          </a:p>
        </p:txBody>
      </p:sp>
      <p:pic>
        <p:nvPicPr>
          <p:cNvPr id="14" name="Picture 13" descr="Chart, bar chart&#10;&#10;Description automatically generated">
            <a:extLst>
              <a:ext uri="{FF2B5EF4-FFF2-40B4-BE49-F238E27FC236}">
                <a16:creationId xmlns:a16="http://schemas.microsoft.com/office/drawing/2014/main" id="{6050DB47-53C7-24E5-05FD-12DF09AB6B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3076" y="1581522"/>
            <a:ext cx="3853116" cy="4113222"/>
          </a:xfrm>
          <a:prstGeom prst="rect">
            <a:avLst/>
          </a:prstGeom>
          <a:noFill/>
          <a:ln>
            <a:noFill/>
          </a:ln>
        </p:spPr>
      </p:pic>
    </p:spTree>
    <p:extLst>
      <p:ext uri="{BB962C8B-B14F-4D97-AF65-F5344CB8AC3E}">
        <p14:creationId xmlns:p14="http://schemas.microsoft.com/office/powerpoint/2010/main" val="1835226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820553"/>
          </a:xfrm>
        </p:spPr>
        <p:txBody>
          <a:bodyPr/>
          <a:lstStyle/>
          <a:p>
            <a:r>
              <a:rPr lang="en-US" sz="2300" dirty="0"/>
              <a:t>Frequency distribution of categorical variables: Gender, Customer Type, Type of Travel and Class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December 5, 2022</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5</a:t>
            </a:fld>
            <a:endParaRPr lang="en-US" dirty="0"/>
          </a:p>
        </p:txBody>
      </p:sp>
      <p:pic>
        <p:nvPicPr>
          <p:cNvPr id="8" name="Picture 7">
            <a:extLst>
              <a:ext uri="{FF2B5EF4-FFF2-40B4-BE49-F238E27FC236}">
                <a16:creationId xmlns:a16="http://schemas.microsoft.com/office/drawing/2014/main" id="{AF7E052F-76DD-CA74-3E98-005F8B9FF7D7}"/>
              </a:ext>
            </a:extLst>
          </p:cNvPr>
          <p:cNvPicPr>
            <a:picLocks noChangeAspect="1"/>
          </p:cNvPicPr>
          <p:nvPr/>
        </p:nvPicPr>
        <p:blipFill>
          <a:blip r:embed="rId3"/>
          <a:stretch>
            <a:fillRect/>
          </a:stretch>
        </p:blipFill>
        <p:spPr>
          <a:xfrm>
            <a:off x="1407860" y="1212968"/>
            <a:ext cx="6016393" cy="5307424"/>
          </a:xfrm>
          <a:prstGeom prst="rect">
            <a:avLst/>
          </a:prstGeom>
        </p:spPr>
      </p:pic>
    </p:spTree>
    <p:extLst>
      <p:ext uri="{BB962C8B-B14F-4D97-AF65-F5344CB8AC3E}">
        <p14:creationId xmlns:p14="http://schemas.microsoft.com/office/powerpoint/2010/main" val="72546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820553"/>
          </a:xfrm>
        </p:spPr>
        <p:txBody>
          <a:bodyPr/>
          <a:lstStyle/>
          <a:p>
            <a:r>
              <a:rPr lang="en-US" sz="2300" dirty="0"/>
              <a:t>Histogram of Age, Flight Distance, Departure and Arrival Delay in Minutes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December 5, 2022</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6</a:t>
            </a:fld>
            <a:endParaRPr lang="en-US" dirty="0"/>
          </a:p>
        </p:txBody>
      </p:sp>
      <p:pic>
        <p:nvPicPr>
          <p:cNvPr id="9" name="Picture 8">
            <a:extLst>
              <a:ext uri="{FF2B5EF4-FFF2-40B4-BE49-F238E27FC236}">
                <a16:creationId xmlns:a16="http://schemas.microsoft.com/office/drawing/2014/main" id="{9AB75C15-661A-9141-C3C9-2E5FD3E7C9AC}"/>
              </a:ext>
            </a:extLst>
          </p:cNvPr>
          <p:cNvPicPr>
            <a:picLocks noChangeAspect="1"/>
          </p:cNvPicPr>
          <p:nvPr/>
        </p:nvPicPr>
        <p:blipFill>
          <a:blip r:embed="rId3"/>
          <a:stretch>
            <a:fillRect/>
          </a:stretch>
        </p:blipFill>
        <p:spPr>
          <a:xfrm>
            <a:off x="1690285" y="1266388"/>
            <a:ext cx="6003791" cy="5348833"/>
          </a:xfrm>
          <a:prstGeom prst="rect">
            <a:avLst/>
          </a:prstGeom>
        </p:spPr>
      </p:pic>
    </p:spTree>
    <p:extLst>
      <p:ext uri="{BB962C8B-B14F-4D97-AF65-F5344CB8AC3E}">
        <p14:creationId xmlns:p14="http://schemas.microsoft.com/office/powerpoint/2010/main" val="912273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6C69E-5CBE-5D04-6DDD-02A40C6D3901}"/>
              </a:ext>
            </a:extLst>
          </p:cNvPr>
          <p:cNvSpPr>
            <a:spLocks noGrp="1"/>
          </p:cNvSpPr>
          <p:nvPr>
            <p:ph type="title"/>
          </p:nvPr>
        </p:nvSpPr>
        <p:spPr/>
        <p:txBody>
          <a:bodyPr/>
          <a:lstStyle/>
          <a:p>
            <a:r>
              <a:rPr lang="en-CA" dirty="0"/>
              <a:t>Data Cleaning</a:t>
            </a:r>
          </a:p>
        </p:txBody>
      </p:sp>
      <p:sp>
        <p:nvSpPr>
          <p:cNvPr id="3" name="Content Placeholder 2">
            <a:extLst>
              <a:ext uri="{FF2B5EF4-FFF2-40B4-BE49-F238E27FC236}">
                <a16:creationId xmlns:a16="http://schemas.microsoft.com/office/drawing/2014/main" id="{A05ECDE1-F8A1-B341-00C1-0AC07E2B2843}"/>
              </a:ext>
            </a:extLst>
          </p:cNvPr>
          <p:cNvSpPr>
            <a:spLocks noGrp="1"/>
          </p:cNvSpPr>
          <p:nvPr>
            <p:ph idx="1"/>
          </p:nvPr>
        </p:nvSpPr>
        <p:spPr/>
        <p:txBody>
          <a:bodyPr>
            <a:normAutofit/>
          </a:bodyPr>
          <a:lstStyle/>
          <a:p>
            <a:pPr marL="342900" lvl="0" indent="-342900" algn="just">
              <a:lnSpc>
                <a:spcPct val="200000"/>
              </a:lnSpc>
              <a:buFont typeface="Symbol" panose="05050102010706020507" pitchFamily="18" charset="2"/>
              <a:buChar char=""/>
            </a:pPr>
            <a:r>
              <a:rPr lang="en-CA" sz="1900" b="1" dirty="0"/>
              <a:t>Missing Data </a:t>
            </a:r>
            <a:r>
              <a:rPr lang="en-CA" sz="1900" dirty="0"/>
              <a:t>- </a:t>
            </a:r>
            <a:r>
              <a:rPr lang="en-CA" sz="1900" dirty="0" err="1"/>
              <a:t>NaN</a:t>
            </a:r>
            <a:r>
              <a:rPr lang="en-CA" sz="1900" dirty="0"/>
              <a:t> Values</a:t>
            </a:r>
          </a:p>
          <a:p>
            <a:pPr marL="569700" lvl="1" indent="-342900" algn="just">
              <a:lnSpc>
                <a:spcPct val="200000"/>
              </a:lnSpc>
              <a:buFont typeface="Symbol" panose="05050102010706020507" pitchFamily="18" charset="2"/>
              <a:buChar char=""/>
            </a:pPr>
            <a:r>
              <a:rPr lang="en-US" sz="1900" dirty="0"/>
              <a:t>Arrival Delay in Minutes variable: replaced with the average values </a:t>
            </a:r>
          </a:p>
          <a:p>
            <a:pPr marL="800100" lvl="2" indent="-342900" algn="just">
              <a:lnSpc>
                <a:spcPct val="200000"/>
              </a:lnSpc>
              <a:buFont typeface="Symbol" panose="05050102010706020507" pitchFamily="18" charset="2"/>
              <a:buChar char=""/>
            </a:pPr>
            <a:r>
              <a:rPr lang="en-CA" sz="1900" dirty="0">
                <a:solidFill>
                  <a:srgbClr val="000000"/>
                </a:solidFill>
                <a:effectLst/>
                <a:ea typeface="Times New Roman" panose="02020603050405020304" pitchFamily="18" charset="0"/>
              </a:rPr>
              <a:t>train dataset: 310 missing values </a:t>
            </a:r>
          </a:p>
          <a:p>
            <a:pPr marL="800100" lvl="2" indent="-342900" algn="just">
              <a:lnSpc>
                <a:spcPct val="200000"/>
              </a:lnSpc>
              <a:buFont typeface="Symbol" panose="05050102010706020507" pitchFamily="18" charset="2"/>
              <a:buChar char=""/>
            </a:pPr>
            <a:r>
              <a:rPr lang="en-CA" sz="1900" dirty="0">
                <a:solidFill>
                  <a:srgbClr val="000000"/>
                </a:solidFill>
                <a:effectLst/>
                <a:ea typeface="Times New Roman" panose="02020603050405020304" pitchFamily="18" charset="0"/>
              </a:rPr>
              <a:t>test dataset: 83 missing values</a:t>
            </a:r>
            <a:endParaRPr lang="en-CA" sz="1900" dirty="0"/>
          </a:p>
          <a:p>
            <a:pPr marL="342900" lvl="0" indent="-342900" algn="just">
              <a:lnSpc>
                <a:spcPct val="200000"/>
              </a:lnSpc>
              <a:buFont typeface="Symbol" panose="05050102010706020507" pitchFamily="18" charset="2"/>
              <a:buChar char=""/>
            </a:pPr>
            <a:r>
              <a:rPr lang="en-CA" sz="1900" dirty="0"/>
              <a:t>No </a:t>
            </a:r>
            <a:r>
              <a:rPr lang="en-CA" sz="1900" b="1" dirty="0"/>
              <a:t>Duplicate Values</a:t>
            </a:r>
          </a:p>
        </p:txBody>
      </p:sp>
      <p:sp>
        <p:nvSpPr>
          <p:cNvPr id="4" name="Date Placeholder 3">
            <a:extLst>
              <a:ext uri="{FF2B5EF4-FFF2-40B4-BE49-F238E27FC236}">
                <a16:creationId xmlns:a16="http://schemas.microsoft.com/office/drawing/2014/main" id="{219DCF08-3660-BDB9-8DCC-2A50BC906082}"/>
              </a:ext>
            </a:extLst>
          </p:cNvPr>
          <p:cNvSpPr>
            <a:spLocks noGrp="1"/>
          </p:cNvSpPr>
          <p:nvPr>
            <p:ph type="dt" sz="half" idx="2"/>
          </p:nvPr>
        </p:nvSpPr>
        <p:spPr/>
        <p:txBody>
          <a:bodyPr/>
          <a:lstStyle/>
          <a:p>
            <a:fld id="{321D2AE1-B685-45A1-8C17-19D6BB8C161E}" type="datetime4">
              <a:rPr lang="en-US" smtClean="0"/>
              <a:t>December 5, 2022</a:t>
            </a:fld>
            <a:r>
              <a:rPr lang="en-CA"/>
              <a:t>     |</a:t>
            </a:r>
            <a:endParaRPr lang="en-US" dirty="0"/>
          </a:p>
        </p:txBody>
      </p:sp>
      <p:sp>
        <p:nvSpPr>
          <p:cNvPr id="5" name="Slide Number Placeholder 4">
            <a:extLst>
              <a:ext uri="{FF2B5EF4-FFF2-40B4-BE49-F238E27FC236}">
                <a16:creationId xmlns:a16="http://schemas.microsoft.com/office/drawing/2014/main" id="{E82B46EF-9BB7-10CD-B74B-1263C4281AF6}"/>
              </a:ext>
            </a:extLst>
          </p:cNvPr>
          <p:cNvSpPr>
            <a:spLocks noGrp="1"/>
          </p:cNvSpPr>
          <p:nvPr>
            <p:ph type="sldNum" sz="quarter" idx="4"/>
          </p:nvPr>
        </p:nvSpPr>
        <p:spPr/>
        <p:txBody>
          <a:bodyPr/>
          <a:lstStyle/>
          <a:p>
            <a:fld id="{E1497D35-93D5-5047-9160-8F9C97C9D015}" type="slidenum">
              <a:rPr lang="en-US" smtClean="0"/>
              <a:pPr/>
              <a:t>7</a:t>
            </a:fld>
            <a:endParaRPr lang="en-US" dirty="0"/>
          </a:p>
        </p:txBody>
      </p:sp>
    </p:spTree>
    <p:extLst>
      <p:ext uri="{BB962C8B-B14F-4D97-AF65-F5344CB8AC3E}">
        <p14:creationId xmlns:p14="http://schemas.microsoft.com/office/powerpoint/2010/main" val="2094485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Outliers</a:t>
            </a:r>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December 5, 2022</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8</a:t>
            </a:fld>
            <a:endParaRPr lang="en-US" dirty="0"/>
          </a:p>
        </p:txBody>
      </p:sp>
      <p:pic>
        <p:nvPicPr>
          <p:cNvPr id="7" name="Picture 6">
            <a:extLst>
              <a:ext uri="{FF2B5EF4-FFF2-40B4-BE49-F238E27FC236}">
                <a16:creationId xmlns:a16="http://schemas.microsoft.com/office/drawing/2014/main" id="{DD57A115-F59B-1F9B-9059-2D18FCBE8A67}"/>
              </a:ext>
            </a:extLst>
          </p:cNvPr>
          <p:cNvPicPr>
            <a:picLocks noChangeAspect="1"/>
          </p:cNvPicPr>
          <p:nvPr/>
        </p:nvPicPr>
        <p:blipFill>
          <a:blip r:embed="rId3"/>
          <a:stretch>
            <a:fillRect/>
          </a:stretch>
        </p:blipFill>
        <p:spPr>
          <a:xfrm>
            <a:off x="483319" y="823795"/>
            <a:ext cx="5099334" cy="5210409"/>
          </a:xfrm>
          <a:prstGeom prst="rect">
            <a:avLst/>
          </a:prstGeom>
        </p:spPr>
      </p:pic>
      <p:pic>
        <p:nvPicPr>
          <p:cNvPr id="10" name="Picture 9" descr="Chart, scatter chart&#10;&#10;Description automatically generated">
            <a:extLst>
              <a:ext uri="{FF2B5EF4-FFF2-40B4-BE49-F238E27FC236}">
                <a16:creationId xmlns:a16="http://schemas.microsoft.com/office/drawing/2014/main" id="{2297FC87-7DFF-DF70-4CEB-FD211893F0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3332" y="1462263"/>
            <a:ext cx="3947054" cy="3150103"/>
          </a:xfrm>
          <a:prstGeom prst="rect">
            <a:avLst/>
          </a:prstGeom>
          <a:noFill/>
          <a:ln>
            <a:noFill/>
          </a:ln>
        </p:spPr>
      </p:pic>
    </p:spTree>
    <p:extLst>
      <p:ext uri="{BB962C8B-B14F-4D97-AF65-F5344CB8AC3E}">
        <p14:creationId xmlns:p14="http://schemas.microsoft.com/office/powerpoint/2010/main" val="254214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135742"/>
            <a:ext cx="8444818" cy="820553"/>
          </a:xfrm>
        </p:spPr>
        <p:txBody>
          <a:bodyPr/>
          <a:lstStyle/>
          <a:p>
            <a:r>
              <a:rPr lang="en-US" sz="2300" dirty="0"/>
              <a:t>Bivariate Analysis</a:t>
            </a:r>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December 5, 2022</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9</a:t>
            </a:fld>
            <a:endParaRPr lang="en-US" dirty="0"/>
          </a:p>
        </p:txBody>
      </p:sp>
      <p:sp>
        <p:nvSpPr>
          <p:cNvPr id="2" name="Content Placeholder 3">
            <a:extLst>
              <a:ext uri="{FF2B5EF4-FFF2-40B4-BE49-F238E27FC236}">
                <a16:creationId xmlns:a16="http://schemas.microsoft.com/office/drawing/2014/main" id="{1CE83E80-E2D0-79D3-B7BD-D373614E3647}"/>
              </a:ext>
            </a:extLst>
          </p:cNvPr>
          <p:cNvSpPr>
            <a:spLocks noGrp="1"/>
          </p:cNvSpPr>
          <p:nvPr>
            <p:ph idx="1"/>
          </p:nvPr>
        </p:nvSpPr>
        <p:spPr>
          <a:xfrm>
            <a:off x="-114988" y="590945"/>
            <a:ext cx="4567170" cy="819477"/>
          </a:xfrm>
        </p:spPr>
        <p:txBody>
          <a:bodyPr>
            <a:normAutofit/>
          </a:bodyPr>
          <a:lstStyle/>
          <a:p>
            <a:pPr marL="0" indent="0" algn="ctr">
              <a:buNone/>
            </a:pPr>
            <a:r>
              <a:rPr lang="en-US" sz="2000" b="1" dirty="0"/>
              <a:t>Customer Satisfaction level by Customer type</a:t>
            </a:r>
          </a:p>
        </p:txBody>
      </p:sp>
      <p:pic>
        <p:nvPicPr>
          <p:cNvPr id="4" name="Picture 3" descr="Chart, bar chart&#10;&#10;Description automatically generated">
            <a:extLst>
              <a:ext uri="{FF2B5EF4-FFF2-40B4-BE49-F238E27FC236}">
                <a16:creationId xmlns:a16="http://schemas.microsoft.com/office/drawing/2014/main" id="{366F6903-5BDB-BC7F-4A7C-D23FC7E5CB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7341" y="1577069"/>
            <a:ext cx="4567170" cy="2301276"/>
          </a:xfrm>
          <a:prstGeom prst="rect">
            <a:avLst/>
          </a:prstGeom>
          <a:noFill/>
          <a:ln>
            <a:noFill/>
          </a:ln>
        </p:spPr>
      </p:pic>
      <p:pic>
        <p:nvPicPr>
          <p:cNvPr id="7" name="Picture 6">
            <a:extLst>
              <a:ext uri="{FF2B5EF4-FFF2-40B4-BE49-F238E27FC236}">
                <a16:creationId xmlns:a16="http://schemas.microsoft.com/office/drawing/2014/main" id="{D8484538-450E-D00C-B88E-6D303EAAEE3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50749" y="4501102"/>
            <a:ext cx="2630170" cy="900430"/>
          </a:xfrm>
          <a:prstGeom prst="rect">
            <a:avLst/>
          </a:prstGeom>
          <a:noFill/>
          <a:ln>
            <a:noFill/>
          </a:ln>
        </p:spPr>
      </p:pic>
      <p:sp>
        <p:nvSpPr>
          <p:cNvPr id="9" name="Content Placeholder 3">
            <a:extLst>
              <a:ext uri="{FF2B5EF4-FFF2-40B4-BE49-F238E27FC236}">
                <a16:creationId xmlns:a16="http://schemas.microsoft.com/office/drawing/2014/main" id="{2F768DBF-EDE7-67A0-CF2D-296F56686F86}"/>
              </a:ext>
            </a:extLst>
          </p:cNvPr>
          <p:cNvSpPr txBox="1">
            <a:spLocks/>
          </p:cNvSpPr>
          <p:nvPr/>
        </p:nvSpPr>
        <p:spPr>
          <a:xfrm>
            <a:off x="4916696" y="643191"/>
            <a:ext cx="4142105" cy="819477"/>
          </a:xfrm>
          <a:prstGeom prst="rect">
            <a:avLst/>
          </a:prstGeom>
        </p:spPr>
        <p:txBody>
          <a:bodyPr vert="horz" lIns="91440" tIns="45720" rIns="91440" bIns="45720" rtlCol="0">
            <a:normAutofit/>
          </a:bodyPr>
          <a:lst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dirty="0"/>
              <a:t>Customer Satisfaction level by </a:t>
            </a:r>
          </a:p>
          <a:p>
            <a:pPr marL="0" indent="0" algn="ctr">
              <a:buNone/>
            </a:pPr>
            <a:r>
              <a:rPr lang="en-US" sz="2000" b="1" dirty="0"/>
              <a:t>Class</a:t>
            </a:r>
          </a:p>
        </p:txBody>
      </p:sp>
      <p:pic>
        <p:nvPicPr>
          <p:cNvPr id="11" name="Picture 10" descr="Chart, bar chart&#10;&#10;Description automatically generated">
            <a:extLst>
              <a:ext uri="{FF2B5EF4-FFF2-40B4-BE49-F238E27FC236}">
                <a16:creationId xmlns:a16="http://schemas.microsoft.com/office/drawing/2014/main" id="{5C2BA39B-E447-A189-B783-705C460E95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79835" y="1694630"/>
            <a:ext cx="4434810" cy="2232702"/>
          </a:xfrm>
          <a:prstGeom prst="rect">
            <a:avLst/>
          </a:prstGeom>
          <a:noFill/>
          <a:ln>
            <a:noFill/>
          </a:ln>
        </p:spPr>
      </p:pic>
      <p:pic>
        <p:nvPicPr>
          <p:cNvPr id="12" name="Picture 11">
            <a:extLst>
              <a:ext uri="{FF2B5EF4-FFF2-40B4-BE49-F238E27FC236}">
                <a16:creationId xmlns:a16="http://schemas.microsoft.com/office/drawing/2014/main" id="{2C8ECE61-C288-3BD6-6210-3F7B86A9FAB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23242" y="4405217"/>
            <a:ext cx="2578735" cy="996315"/>
          </a:xfrm>
          <a:prstGeom prst="rect">
            <a:avLst/>
          </a:prstGeom>
          <a:noFill/>
          <a:ln>
            <a:noFill/>
          </a:ln>
        </p:spPr>
      </p:pic>
    </p:spTree>
    <p:extLst>
      <p:ext uri="{BB962C8B-B14F-4D97-AF65-F5344CB8AC3E}">
        <p14:creationId xmlns:p14="http://schemas.microsoft.com/office/powerpoint/2010/main" val="3264940049"/>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1728</Words>
  <Application>Microsoft Office PowerPoint</Application>
  <PresentationFormat>On-screen Show (4:3)</PresentationFormat>
  <Paragraphs>354</Paragraphs>
  <Slides>20</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Symbol</vt:lpstr>
      <vt:lpstr>Times New Roman</vt:lpstr>
      <vt:lpstr>RyersonUniversity_MasterTemplate v1</vt:lpstr>
      <vt:lpstr>CIND 820 Project Report Name: Nelly Grillo Student number: 501144764 Supervisor: Ceni Babaoglu, Ph.D. Date: December 5th, 2022 </vt:lpstr>
      <vt:lpstr>Problem Statement</vt:lpstr>
      <vt:lpstr>Dataset and Data Description</vt:lpstr>
      <vt:lpstr>Exploratory Data Analysis</vt:lpstr>
      <vt:lpstr>Frequency distribution of categorical variables: Gender, Customer Type, Type of Travel and Class</vt:lpstr>
      <vt:lpstr>Histogram of Age, Flight Distance, Departure and Arrival Delay in Minutes</vt:lpstr>
      <vt:lpstr>Data Cleaning</vt:lpstr>
      <vt:lpstr>Outliers</vt:lpstr>
      <vt:lpstr>Bivariate Analysis</vt:lpstr>
      <vt:lpstr>PowerPoint Presentation</vt:lpstr>
      <vt:lpstr>PowerPoint Presentation</vt:lpstr>
      <vt:lpstr>Feature Selection</vt:lpstr>
      <vt:lpstr>Feature Importance using Permutation Importance</vt:lpstr>
      <vt:lpstr>Modelling</vt:lpstr>
      <vt:lpstr>Model performance and Evaluation </vt:lpstr>
      <vt:lpstr>Model performance and Evaluation </vt:lpstr>
      <vt:lpstr>Model performance and Evaluation </vt:lpstr>
      <vt:lpstr>Conclusions</vt:lpstr>
      <vt:lpstr>Work limitations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2022-12-06T01:04:04Z</dcterms:modified>
</cp:coreProperties>
</file>